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handoutMasterIdLst>
    <p:handoutMasterId r:id="rId26"/>
  </p:handoutMasterIdLst>
  <p:sldIdLst>
    <p:sldId id="303" r:id="rId3"/>
    <p:sldId id="305" r:id="rId4"/>
    <p:sldId id="30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5" r:id="rId22"/>
    <p:sldId id="324" r:id="rId23"/>
    <p:sldId id="323"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Fuchs" initials="HF" lastIdx="35" clrIdx="0">
    <p:extLst>
      <p:ext uri="{19B8F6BF-5375-455C-9EA6-DF929625EA0E}">
        <p15:presenceInfo xmlns:p15="http://schemas.microsoft.com/office/powerpoint/2012/main" userId="S::Hannah.Fuchs@cancer.org::0f3256d7-c64d-4d4f-aa62-60e3e0a056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B2B"/>
    <a:srgbClr val="FF99FF"/>
    <a:srgbClr val="F99E0B"/>
    <a:srgbClr val="9966FF"/>
    <a:srgbClr val="DFF6F9"/>
    <a:srgbClr val="D7ECF5"/>
    <a:srgbClr val="BFE0EF"/>
    <a:srgbClr val="CCFFFF"/>
    <a:srgbClr val="DDA405"/>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5" autoAdjust="0"/>
    <p:restoredTop sz="71326" autoAdjust="0"/>
  </p:normalViewPr>
  <p:slideViewPr>
    <p:cSldViewPr>
      <p:cViewPr varScale="1">
        <p:scale>
          <a:sx n="44" d="100"/>
          <a:sy n="44" d="100"/>
        </p:scale>
        <p:origin x="1868"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55825416-AD49-407E-A90D-88809CB2269F}" type="datetimeFigureOut">
              <a:rPr lang="en-US" smtClean="0"/>
              <a:t>1/11/2022</a:t>
            </a:fld>
            <a:endParaRPr lang="en-US"/>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DAA84698-A4F2-499E-A5D0-D7E07E51AAE1}" type="slidenum">
              <a:rPr lang="en-US" smtClean="0"/>
              <a:t>‹#›</a:t>
            </a:fld>
            <a:endParaRPr lang="en-US"/>
          </a:p>
        </p:txBody>
      </p:sp>
    </p:spTree>
    <p:extLst>
      <p:ext uri="{BB962C8B-B14F-4D97-AF65-F5344CB8AC3E}">
        <p14:creationId xmlns:p14="http://schemas.microsoft.com/office/powerpoint/2010/main" val="4031305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4820"/>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2"/>
            <a:ext cx="3037840" cy="464820"/>
          </a:xfrm>
          <a:prstGeom prst="rect">
            <a:avLst/>
          </a:prstGeom>
        </p:spPr>
        <p:txBody>
          <a:bodyPr vert="horz" lIns="92757" tIns="46378" rIns="92757" bIns="46378" rtlCol="0"/>
          <a:lstStyle>
            <a:lvl1pPr algn="r">
              <a:defRPr sz="1200"/>
            </a:lvl1pPr>
          </a:lstStyle>
          <a:p>
            <a:fld id="{751BA709-1289-4E8C-A111-21C4F8AE44D9}" type="datetimeFigureOut">
              <a:rPr lang="en-US" smtClean="0"/>
              <a:t>1/11/2022</a:t>
            </a:fld>
            <a:endParaRPr lang="en-US"/>
          </a:p>
        </p:txBody>
      </p:sp>
      <p:sp>
        <p:nvSpPr>
          <p:cNvPr id="4" name="Slide Image Placeholder 3"/>
          <p:cNvSpPr>
            <a:spLocks noGrp="1" noRot="1" noChangeAspect="1"/>
          </p:cNvSpPr>
          <p:nvPr>
            <p:ph type="sldImg" idx="2"/>
          </p:nvPr>
        </p:nvSpPr>
        <p:spPr>
          <a:xfrm>
            <a:off x="1179513" y="696913"/>
            <a:ext cx="4651375" cy="3487737"/>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2757" tIns="46378" rIns="92757" bIns="463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2757" tIns="46378" rIns="92757" bIns="46378" rtlCol="0" anchor="b"/>
          <a:lstStyle>
            <a:lvl1pPr algn="r">
              <a:defRPr sz="1200"/>
            </a:lvl1pPr>
          </a:lstStyle>
          <a:p>
            <a:fld id="{C558FBC8-68AC-4537-9557-BDADA77036B2}" type="slidenum">
              <a:rPr lang="en-US" smtClean="0"/>
              <a:t>‹#›</a:t>
            </a:fld>
            <a:endParaRPr lang="en-US"/>
          </a:p>
        </p:txBody>
      </p:sp>
    </p:spTree>
    <p:extLst>
      <p:ext uri="{BB962C8B-B14F-4D97-AF65-F5344CB8AC3E}">
        <p14:creationId xmlns:p14="http://schemas.microsoft.com/office/powerpoint/2010/main" val="3473023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ea typeface="ＭＳ Ｐゴシック" pitchFamily="34" charset="-128"/>
                <a:cs typeface="Arial" panose="020B0604020202020204" pitchFamily="34" charset="0"/>
              </a:rPr>
              <a:t>It is estimated that more than </a:t>
            </a:r>
            <a:r>
              <a:rPr lang="en-US" baseline="0" dirty="0">
                <a:latin typeface="Arial" panose="020B0604020202020204" pitchFamily="34" charset="0"/>
                <a:ea typeface="ＭＳ Ｐゴシック" pitchFamily="34" charset="-128"/>
                <a:cs typeface="Arial" panose="020B0604020202020204" pitchFamily="34" charset="0"/>
              </a:rPr>
              <a:t>1.9</a:t>
            </a:r>
            <a:r>
              <a:rPr lang="en-US" dirty="0">
                <a:latin typeface="Arial" panose="020B0604020202020204" pitchFamily="34" charset="0"/>
                <a:ea typeface="ＭＳ Ｐゴシック" pitchFamily="34" charset="-128"/>
                <a:cs typeface="Arial" panose="020B0604020202020204" pitchFamily="34" charset="0"/>
              </a:rPr>
              <a:t> million new cases of cancer will be diagnosed in 2022. Prostate cancer is the</a:t>
            </a:r>
            <a:r>
              <a:rPr lang="en-US" baseline="0" dirty="0">
                <a:latin typeface="Arial" panose="020B0604020202020204" pitchFamily="34" charset="0"/>
                <a:ea typeface="ＭＳ Ｐゴシック" pitchFamily="34" charset="-128"/>
                <a:cs typeface="Arial" panose="020B0604020202020204" pitchFamily="34" charset="0"/>
              </a:rPr>
              <a:t> most common cancer among males </a:t>
            </a:r>
            <a:r>
              <a:rPr lang="en-US" dirty="0">
                <a:latin typeface="Arial" panose="020B0604020202020204" pitchFamily="34" charset="0"/>
                <a:ea typeface="ＭＳ Ｐゴシック" pitchFamily="34" charset="-128"/>
                <a:cs typeface="Arial" panose="020B0604020202020204" pitchFamily="34" charset="0"/>
              </a:rPr>
              <a:t>(27%), followed by lung (12%) and colorectal (8%) cancers. Among</a:t>
            </a:r>
            <a:r>
              <a:rPr lang="en-US" baseline="0" dirty="0">
                <a:latin typeface="Arial" panose="020B0604020202020204" pitchFamily="34" charset="0"/>
                <a:ea typeface="ＭＳ Ｐゴシック" pitchFamily="34" charset="-128"/>
                <a:cs typeface="Arial" panose="020B0604020202020204" pitchFamily="34" charset="0"/>
              </a:rPr>
              <a:t> </a:t>
            </a:r>
            <a:r>
              <a:rPr lang="en-US" dirty="0">
                <a:latin typeface="Arial" panose="020B0604020202020204" pitchFamily="34" charset="0"/>
                <a:ea typeface="ＭＳ Ｐゴシック" pitchFamily="34" charset="-128"/>
                <a:cs typeface="Arial" panose="020B0604020202020204" pitchFamily="34" charset="0"/>
              </a:rPr>
              <a:t>females, breast (31%), lung (13%), and colorectal (8%) cancers are the most common. </a:t>
            </a:r>
          </a:p>
          <a:p>
            <a:pPr eaLnBrk="1" hangingPunct="1"/>
            <a:endParaRPr lang="en-US" dirty="0">
              <a:latin typeface="Arial" panose="020B0604020202020204" pitchFamily="34" charset="0"/>
              <a:cs typeface="Arial" panose="020B0604020202020204" pitchFamily="34" charset="0"/>
            </a:endParaRPr>
          </a:p>
          <a:p>
            <a:pPr eaLnBrk="1" hangingPunct="1"/>
            <a:r>
              <a:rPr lang="en-US" dirty="0">
                <a:latin typeface="Arial" panose="020B0604020202020204" pitchFamily="34" charset="0"/>
                <a:cs typeface="Arial" panose="020B0604020202020204" pitchFamily="34" charset="0"/>
              </a:rPr>
              <a:t>Rankings</a:t>
            </a:r>
            <a:r>
              <a:rPr lang="en-US" baseline="0" dirty="0">
                <a:latin typeface="Arial" panose="020B0604020202020204" pitchFamily="34" charset="0"/>
                <a:cs typeface="Arial" panose="020B0604020202020204" pitchFamily="34" charset="0"/>
              </a:rPr>
              <a:t> based on estimates should be interpreted with caution because they are model-based projections.</a:t>
            </a: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2</a:t>
            </a:fld>
            <a:endParaRPr lang="en-US"/>
          </a:p>
        </p:txBody>
      </p:sp>
    </p:spTree>
    <p:extLst>
      <p:ext uri="{BB962C8B-B14F-4D97-AF65-F5344CB8AC3E}">
        <p14:creationId xmlns:p14="http://schemas.microsoft.com/office/powerpoint/2010/main" val="3262045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itchFamily="34" charset="0"/>
                <a:ea typeface="ＭＳ Ｐゴシック" pitchFamily="34" charset="-128"/>
                <a:cs typeface="Times New Roman" pitchFamily="18" charset="0"/>
              </a:rPr>
              <a:t>Now we will turn our attention to cancer mortality. </a:t>
            </a:r>
            <a:r>
              <a:rPr lang="en-US" dirty="0">
                <a:latin typeface="Arial" pitchFamily="34" charset="0"/>
                <a:ea typeface="ＭＳ Ｐゴシック" pitchFamily="34" charset="-128"/>
              </a:rPr>
              <a:t>Lung cancer is by far the</a:t>
            </a:r>
            <a:r>
              <a:rPr lang="en-US" baseline="0" dirty="0">
                <a:latin typeface="Arial" pitchFamily="34" charset="0"/>
                <a:ea typeface="ＭＳ Ｐゴシック" pitchFamily="34" charset="-128"/>
              </a:rPr>
              <a:t> leading cause of cancer death</a:t>
            </a:r>
            <a:r>
              <a:rPr lang="en-US" dirty="0">
                <a:latin typeface="Arial" pitchFamily="34" charset="0"/>
                <a:ea typeface="ＭＳ Ｐゴシック" pitchFamily="34" charset="-128"/>
              </a:rPr>
              <a:t> among males (21%), followed by prostate (11%) and colorectal (9%)</a:t>
            </a:r>
            <a:r>
              <a:rPr lang="en-US" baseline="0" dirty="0">
                <a:latin typeface="Arial" pitchFamily="34" charset="0"/>
                <a:ea typeface="ＭＳ Ｐゴシック" pitchFamily="34" charset="-128"/>
              </a:rPr>
              <a:t> </a:t>
            </a:r>
            <a:r>
              <a:rPr lang="en-US" dirty="0">
                <a:latin typeface="Arial" pitchFamily="34" charset="0"/>
                <a:ea typeface="ＭＳ Ｐゴシック" pitchFamily="34" charset="-128"/>
              </a:rPr>
              <a:t>cancers. Among</a:t>
            </a:r>
            <a:r>
              <a:rPr lang="en-US" baseline="0" dirty="0">
                <a:latin typeface="Arial" pitchFamily="34" charset="0"/>
                <a:ea typeface="ＭＳ Ｐゴシック" pitchFamily="34" charset="-128"/>
              </a:rPr>
              <a:t> females</a:t>
            </a:r>
            <a:r>
              <a:rPr lang="en-US" dirty="0">
                <a:latin typeface="Arial" pitchFamily="34" charset="0"/>
                <a:ea typeface="ＭＳ Ｐゴシック" pitchFamily="34" charset="-128"/>
              </a:rPr>
              <a:t>, lung (21%), breast (15%), and colorectal (8%) cancers are the leading causes of cancer death. Lung cancer causes more than 350 deaths per day, more than breast, prostate, and pancreatic cancers combined, and two-and-a-half times more than colorectal cancer, the 2</a:t>
            </a:r>
            <a:r>
              <a:rPr lang="en-US" baseline="30000" dirty="0">
                <a:latin typeface="Arial" pitchFamily="34" charset="0"/>
                <a:ea typeface="ＭＳ Ｐゴシック" pitchFamily="34" charset="-128"/>
              </a:rPr>
              <a:t>nd</a:t>
            </a:r>
            <a:r>
              <a:rPr lang="en-US" dirty="0">
                <a:latin typeface="Arial" pitchFamily="34" charset="0"/>
                <a:ea typeface="ＭＳ Ｐゴシック" pitchFamily="34" charset="-128"/>
              </a:rPr>
              <a:t> leading cause of cancer death.</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11</a:t>
            </a:fld>
            <a:endParaRPr lang="en-US"/>
          </a:p>
        </p:txBody>
      </p:sp>
    </p:spTree>
    <p:extLst>
      <p:ext uri="{BB962C8B-B14F-4D97-AF65-F5344CB8AC3E}">
        <p14:creationId xmlns:p14="http://schemas.microsoft.com/office/powerpoint/2010/main" val="3392954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itchFamily="34" charset="0"/>
                <a:ea typeface="ＭＳ Ｐゴシック" pitchFamily="34" charset="-128"/>
                <a:cs typeface="Times New Roman" pitchFamily="18" charset="0"/>
              </a:rPr>
              <a:t>Cancer</a:t>
            </a:r>
            <a:r>
              <a:rPr lang="en-US" baseline="0" dirty="0">
                <a:latin typeface="Arial" pitchFamily="34" charset="0"/>
                <a:ea typeface="ＭＳ Ｐゴシック" pitchFamily="34" charset="-128"/>
                <a:cs typeface="Times New Roman" pitchFamily="18" charset="0"/>
              </a:rPr>
              <a:t> death rates have been declining in males and females since the early 1990s; </a:t>
            </a:r>
            <a:r>
              <a:rPr lang="en-US" b="0" baseline="0" dirty="0">
                <a:latin typeface="Arial" pitchFamily="34" charset="0"/>
                <a:ea typeface="ＭＳ Ｐゴシック" pitchFamily="34" charset="-128"/>
                <a:cs typeface="Times New Roman" pitchFamily="18" charset="0"/>
              </a:rPr>
              <a:t>from 1991 to 2019, the combined death rate dropped 32%. </a:t>
            </a:r>
            <a:endParaRPr lang="en-US" b="0" dirty="0"/>
          </a:p>
        </p:txBody>
      </p:sp>
      <p:sp>
        <p:nvSpPr>
          <p:cNvPr id="4" name="Slide Number Placeholder 3"/>
          <p:cNvSpPr>
            <a:spLocks noGrp="1"/>
          </p:cNvSpPr>
          <p:nvPr>
            <p:ph type="sldNum" sz="quarter" idx="5"/>
          </p:nvPr>
        </p:nvSpPr>
        <p:spPr/>
        <p:txBody>
          <a:bodyPr/>
          <a:lstStyle/>
          <a:p>
            <a:fld id="{C558FBC8-68AC-4537-9557-BDADA77036B2}" type="slidenum">
              <a:rPr lang="en-US" smtClean="0"/>
              <a:t>12</a:t>
            </a:fld>
            <a:endParaRPr lang="en-US"/>
          </a:p>
        </p:txBody>
      </p:sp>
    </p:spTree>
    <p:extLst>
      <p:ext uri="{BB962C8B-B14F-4D97-AF65-F5344CB8AC3E}">
        <p14:creationId xmlns:p14="http://schemas.microsoft.com/office/powerpoint/2010/main" val="3995658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a result of continuous declines in the cancer death rate since 1991, there were an estimated 3.5 million fewer</a:t>
            </a:r>
            <a:r>
              <a:rPr lang="en-US" baseline="0" dirty="0"/>
              <a:t> </a:t>
            </a:r>
            <a:r>
              <a:rPr lang="en-US" dirty="0"/>
              <a:t>cancer deaths through 2019 than would have been expected if the death rate had remained at its peak</a:t>
            </a:r>
            <a:r>
              <a:rPr lang="en-US" baseline="0" dirty="0"/>
              <a:t>. </a:t>
            </a:r>
            <a:endParaRPr lang="en-US" dirty="0"/>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13</a:t>
            </a:fld>
            <a:endParaRPr lang="en-US"/>
          </a:p>
        </p:txBody>
      </p:sp>
    </p:spTree>
    <p:extLst>
      <p:ext uri="{BB962C8B-B14F-4D97-AF65-F5344CB8AC3E}">
        <p14:creationId xmlns:p14="http://schemas.microsoft.com/office/powerpoint/2010/main" val="3956220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Arial" pitchFamily="34" charset="0"/>
                <a:ea typeface="ＭＳ Ｐゴシック" pitchFamily="34" charset="-128"/>
                <a:cs typeface="Times New Roman" pitchFamily="18" charset="0"/>
              </a:rPr>
              <a:t>Prior to 1990, most of the increase in the male cancer death rate was caused by the rapid increase in lung cancer due to the tobacco epidemic. However, lung cancer mortality in men has declined steeply since 1990, with the pace of decline nearly doubling over the past decade – from an annual decrease of 3.1% during 2005-2014 to 5.4% during 2014-2019. The death rate for stomach cancer, which was the leading cause of cancer death among males early in the 20</a:t>
            </a:r>
            <a:r>
              <a:rPr lang="en-US" b="0" baseline="30000" dirty="0">
                <a:latin typeface="Arial" pitchFamily="34" charset="0"/>
                <a:ea typeface="ＭＳ Ｐゴシック" pitchFamily="34" charset="-128"/>
                <a:cs typeface="Times New Roman" pitchFamily="18" charset="0"/>
              </a:rPr>
              <a:t>th</a:t>
            </a:r>
            <a:r>
              <a:rPr lang="en-US" b="0" dirty="0">
                <a:latin typeface="Arial" pitchFamily="34" charset="0"/>
                <a:ea typeface="ＭＳ Ｐゴシック" pitchFamily="34" charset="-128"/>
                <a:cs typeface="Times New Roman" pitchFamily="18" charset="0"/>
              </a:rPr>
              <a:t> century, has decreased by more</a:t>
            </a:r>
            <a:r>
              <a:rPr lang="en-US" b="0" baseline="0" dirty="0">
                <a:latin typeface="Arial" pitchFamily="34" charset="0"/>
                <a:ea typeface="ＭＳ Ｐゴシック" pitchFamily="34" charset="-128"/>
                <a:cs typeface="Times New Roman" pitchFamily="18" charset="0"/>
              </a:rPr>
              <a:t> than </a:t>
            </a:r>
            <a:r>
              <a:rPr lang="en-US" b="0" dirty="0">
                <a:latin typeface="Arial" pitchFamily="34" charset="0"/>
                <a:ea typeface="ＭＳ Ｐゴシック" pitchFamily="34" charset="-128"/>
                <a:cs typeface="Times New Roman" pitchFamily="18" charset="0"/>
              </a:rPr>
              <a:t>90% since 1930 because of declines in incidence as a result of refrigeration and lower intake of sodium-preserved foods. Death rates</a:t>
            </a:r>
            <a:r>
              <a:rPr lang="en-US" b="0" baseline="0" dirty="0">
                <a:latin typeface="Arial" pitchFamily="34" charset="0"/>
                <a:ea typeface="ＭＳ Ｐゴシック" pitchFamily="34" charset="-128"/>
                <a:cs typeface="Times New Roman" pitchFamily="18" charset="0"/>
              </a:rPr>
              <a:t> for </a:t>
            </a:r>
            <a:r>
              <a:rPr lang="en-US" b="0" dirty="0">
                <a:latin typeface="Arial" pitchFamily="34" charset="0"/>
                <a:ea typeface="ＭＳ Ｐゴシック" pitchFamily="34" charset="-128"/>
                <a:cs typeface="Times New Roman" pitchFamily="18" charset="0"/>
              </a:rPr>
              <a:t>colorectal cancer in men has dropped by 55% since 1978. The slowing decline in prostate cancer mortality likely reflects recent upticks in advanced-stage diagnoses associated with reductions in PSA testing. </a:t>
            </a:r>
            <a:r>
              <a:rPr lang="en-US" b="0" dirty="0">
                <a:latin typeface="Arial" pitchFamily="34" charset="0"/>
                <a:ea typeface="ＭＳ Ｐゴシック" pitchFamily="34" charset="-128"/>
              </a:rPr>
              <a:t>L</a:t>
            </a:r>
            <a:r>
              <a:rPr lang="en-US" b="0" baseline="0" dirty="0">
                <a:latin typeface="Arial" pitchFamily="34" charset="0"/>
                <a:ea typeface="ＭＳ Ｐゴシック" pitchFamily="34" charset="-128"/>
              </a:rPr>
              <a:t>iver cancer death rates increased rapidly for decades but have recently stabilized. Death rates for pancreatic cancer continue to increase slowly (by 0.3% annually since 2000).</a:t>
            </a:r>
            <a:endParaRPr lang="en-US" b="0" dirty="0">
              <a:latin typeface="Arial" pitchFamily="34" charset="0"/>
              <a:ea typeface="ＭＳ Ｐゴシック" pitchFamily="34" charset="-128"/>
            </a:endParaRP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14</a:t>
            </a:fld>
            <a:endParaRPr lang="en-US"/>
          </a:p>
        </p:txBody>
      </p:sp>
    </p:spTree>
    <p:extLst>
      <p:ext uri="{BB962C8B-B14F-4D97-AF65-F5344CB8AC3E}">
        <p14:creationId xmlns:p14="http://schemas.microsoft.com/office/powerpoint/2010/main" val="1780717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itchFamily="34" charset="0"/>
                <a:ea typeface="ＭＳ Ｐゴシック" pitchFamily="34" charset="-128"/>
                <a:cs typeface="Times New Roman" pitchFamily="18" charset="0"/>
              </a:rPr>
              <a:t>Lung cancer death rates in females didn’t begin declining until the early 2000s because of the delay in smoking uptake and cessation in women compared to men. Breast cancer death rates changed little between 1930 and 1989 but decreased by 42% from 1989</a:t>
            </a:r>
            <a:r>
              <a:rPr lang="en-US" baseline="0" dirty="0">
                <a:latin typeface="Arial" pitchFamily="34" charset="0"/>
                <a:ea typeface="ＭＳ Ｐゴシック" pitchFamily="34" charset="-128"/>
                <a:cs typeface="Times New Roman" pitchFamily="18" charset="0"/>
              </a:rPr>
              <a:t> to</a:t>
            </a:r>
            <a:r>
              <a:rPr lang="en-US" dirty="0">
                <a:latin typeface="Arial" pitchFamily="34" charset="0"/>
                <a:ea typeface="ＭＳ Ｐゴシック" pitchFamily="34" charset="-128"/>
                <a:cs typeface="Times New Roman" pitchFamily="18" charset="0"/>
              </a:rPr>
              <a:t> 2019 due to earlier detection and improved treatment.  As in</a:t>
            </a:r>
            <a:r>
              <a:rPr lang="en-US" baseline="0" dirty="0">
                <a:latin typeface="Arial" pitchFamily="34" charset="0"/>
                <a:ea typeface="ＭＳ Ｐゴシック" pitchFamily="34" charset="-128"/>
                <a:cs typeface="Times New Roman" pitchFamily="18" charset="0"/>
              </a:rPr>
              <a:t> males</a:t>
            </a:r>
            <a:r>
              <a:rPr lang="en-US" dirty="0">
                <a:latin typeface="Arial" pitchFamily="34" charset="0"/>
                <a:ea typeface="ＭＳ Ｐゴシック" pitchFamily="34" charset="-128"/>
                <a:cs typeface="Times New Roman" pitchFamily="18" charset="0"/>
              </a:rPr>
              <a:t>, stomach cancer</a:t>
            </a:r>
            <a:r>
              <a:rPr lang="en-US" baseline="0" dirty="0">
                <a:latin typeface="Arial" pitchFamily="34" charset="0"/>
                <a:ea typeface="ＭＳ Ｐゴシック" pitchFamily="34" charset="-128"/>
                <a:cs typeface="Times New Roman" pitchFamily="18" charset="0"/>
              </a:rPr>
              <a:t> mortality </a:t>
            </a:r>
            <a:r>
              <a:rPr lang="en-US" dirty="0">
                <a:latin typeface="Arial" pitchFamily="34" charset="0"/>
                <a:ea typeface="ＭＳ Ｐゴシック" pitchFamily="34" charset="-128"/>
                <a:cs typeface="Times New Roman" pitchFamily="18" charset="0"/>
              </a:rPr>
              <a:t>has decreased by more than 90% and</a:t>
            </a:r>
            <a:r>
              <a:rPr lang="en-US" baseline="0" dirty="0">
                <a:latin typeface="Arial" pitchFamily="34" charset="0"/>
                <a:ea typeface="ＭＳ Ｐゴシック" pitchFamily="34" charset="-128"/>
              </a:rPr>
              <a:t> liver cancer mortality has stabilized after years of increase. Uterine cancer death rates, which include corpus and cervix cancers combined because they were historically not separated, increased from the mid-1990s until around 2016 but appear to have stabilized in recent years. </a:t>
            </a:r>
            <a:endParaRPr lang="en-US" dirty="0">
              <a:latin typeface="Arial" pitchFamily="34" charset="0"/>
              <a:ea typeface="ＭＳ Ｐゴシック" pitchFamily="34" charset="-128"/>
            </a:endParaRP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15</a:t>
            </a:fld>
            <a:endParaRPr lang="en-US"/>
          </a:p>
        </p:txBody>
      </p:sp>
    </p:spTree>
    <p:extLst>
      <p:ext uri="{BB962C8B-B14F-4D97-AF65-F5344CB8AC3E}">
        <p14:creationId xmlns:p14="http://schemas.microsoft.com/office/powerpoint/2010/main" val="2620940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pitchFamily="34" charset="0"/>
                <a:ea typeface="ＭＳ Ｐゴシック" pitchFamily="34" charset="-128"/>
              </a:rPr>
              <a:t>Cancer death rates are higher among males than among females for every racial and ethnic group. Non-Hispanic Black (Black) males and females have the highest cancer mortality rates and</a:t>
            </a:r>
            <a:r>
              <a:rPr lang="en-US" baseline="0" dirty="0">
                <a:latin typeface="Arial" pitchFamily="34" charset="0"/>
                <a:ea typeface="ＭＳ Ｐゴシック" pitchFamily="34" charset="-128"/>
              </a:rPr>
              <a:t> non-Hispanic A</a:t>
            </a:r>
            <a:r>
              <a:rPr lang="en-US" dirty="0">
                <a:latin typeface="Arial" pitchFamily="34" charset="0"/>
                <a:ea typeface="ＭＳ Ｐゴシック" pitchFamily="34" charset="-128"/>
              </a:rPr>
              <a:t>sian</a:t>
            </a:r>
            <a:r>
              <a:rPr lang="en-US" baseline="0" dirty="0">
                <a:latin typeface="Arial" pitchFamily="34" charset="0"/>
                <a:ea typeface="ＭＳ Ｐゴシック" pitchFamily="34" charset="-128"/>
              </a:rPr>
              <a:t>/</a:t>
            </a:r>
            <a:r>
              <a:rPr lang="en-US" dirty="0">
                <a:latin typeface="Arial" pitchFamily="34" charset="0"/>
                <a:ea typeface="ＭＳ Ｐゴシック" pitchFamily="34" charset="-128"/>
              </a:rPr>
              <a:t>Pacific Islander individuals have the lowest,</a:t>
            </a:r>
            <a:r>
              <a:rPr lang="en-US" baseline="0" dirty="0">
                <a:latin typeface="Arial" pitchFamily="34" charset="0"/>
                <a:ea typeface="ＭＳ Ｐゴシック" pitchFamily="34" charset="-128"/>
              </a:rPr>
              <a:t> </a:t>
            </a:r>
            <a:r>
              <a:rPr lang="en-US" b="0" dirty="0">
                <a:latin typeface="Arial" pitchFamily="34" charset="0"/>
                <a:ea typeface="ＭＳ Ｐゴシック" pitchFamily="34" charset="-128"/>
              </a:rPr>
              <a:t>about</a:t>
            </a:r>
            <a:r>
              <a:rPr lang="en-US" dirty="0">
                <a:latin typeface="Arial" pitchFamily="34" charset="0"/>
                <a:ea typeface="ＭＳ Ｐゴシック" pitchFamily="34" charset="-128"/>
              </a:rPr>
              <a:t> half those of</a:t>
            </a:r>
            <a:r>
              <a:rPr lang="en-US" baseline="0" dirty="0">
                <a:latin typeface="Arial" pitchFamily="34" charset="0"/>
                <a:ea typeface="ＭＳ Ｐゴシック" pitchFamily="34" charset="-128"/>
              </a:rPr>
              <a:t> Black people</a:t>
            </a:r>
            <a:r>
              <a:rPr lang="en-US" dirty="0">
                <a:latin typeface="Arial" pitchFamily="34" charset="0"/>
                <a:ea typeface="ＭＳ Ｐゴシック" pitchFamily="34" charset="-128"/>
              </a:rPr>
              <a:t>. </a:t>
            </a:r>
          </a:p>
          <a:p>
            <a:pPr eaLnBrk="1" hangingPunct="1"/>
            <a:endParaRPr lang="en-US" dirty="0">
              <a:latin typeface="Arial" pitchFamily="34" charset="0"/>
              <a:ea typeface="ＭＳ Ｐゴシック" pitchFamily="34" charset="-128"/>
            </a:endParaRPr>
          </a:p>
          <a:p>
            <a:pPr eaLnBrk="1" hangingPunct="1"/>
            <a:r>
              <a:rPr lang="en-US" b="0" dirty="0">
                <a:latin typeface="Arial" pitchFamily="34" charset="0"/>
                <a:ea typeface="ＭＳ Ｐゴシック" pitchFamily="34" charset="-128"/>
              </a:rPr>
              <a:t>It is important to note that there is a high level of misclassification in mortality data for indigenous persons and thus, rates presented for American Indians and Alaska Natives are underestimated by approximately 30% to 40%. See Arias et al. 2021 for more information (cdc.gov/</a:t>
            </a:r>
            <a:r>
              <a:rPr lang="en-US" b="0" dirty="0" err="1">
                <a:latin typeface="Arial" pitchFamily="34" charset="0"/>
                <a:ea typeface="ＭＳ Ｐゴシック" pitchFamily="34" charset="-128"/>
              </a:rPr>
              <a:t>nchs</a:t>
            </a:r>
            <a:r>
              <a:rPr lang="en-US" b="0" dirty="0">
                <a:latin typeface="Arial" pitchFamily="34" charset="0"/>
                <a:ea typeface="ＭＳ Ｐゴシック" pitchFamily="34" charset="-128"/>
              </a:rPr>
              <a:t>/data/</a:t>
            </a:r>
            <a:r>
              <a:rPr lang="en-US" b="0" dirty="0" err="1">
                <a:latin typeface="Arial" pitchFamily="34" charset="0"/>
                <a:ea typeface="ＭＳ Ｐゴシック" pitchFamily="34" charset="-128"/>
              </a:rPr>
              <a:t>nvsr</a:t>
            </a:r>
            <a:r>
              <a:rPr lang="en-US" b="0" dirty="0">
                <a:latin typeface="Arial" pitchFamily="34" charset="0"/>
                <a:ea typeface="ＭＳ Ｐゴシック" pitchFamily="34" charset="-128"/>
              </a:rPr>
              <a:t>/nvsr70/NVSR70-12.pdf). Misclassification also results in underestimated rates for other </a:t>
            </a:r>
            <a:r>
              <a:rPr lang="en-US" dirty="0">
                <a:latin typeface="Arial" pitchFamily="34" charset="0"/>
                <a:ea typeface="ＭＳ Ｐゴシック" pitchFamily="34" charset="-128"/>
              </a:rPr>
              <a:t>non-White and non-Black</a:t>
            </a:r>
            <a:r>
              <a:rPr lang="en-US" baseline="0" dirty="0">
                <a:latin typeface="Arial" pitchFamily="34" charset="0"/>
                <a:ea typeface="ＭＳ Ｐゴシック" pitchFamily="34" charset="-128"/>
              </a:rPr>
              <a:t> </a:t>
            </a:r>
            <a:r>
              <a:rPr lang="en-US" dirty="0">
                <a:latin typeface="Arial" pitchFamily="34" charset="0"/>
                <a:ea typeface="ＭＳ Ｐゴシック" pitchFamily="34" charset="-128"/>
              </a:rPr>
              <a:t>populations. </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16</a:t>
            </a:fld>
            <a:endParaRPr lang="en-US"/>
          </a:p>
        </p:txBody>
      </p:sp>
    </p:spTree>
    <p:extLst>
      <p:ext uri="{BB962C8B-B14F-4D97-AF65-F5344CB8AC3E}">
        <p14:creationId xmlns:p14="http://schemas.microsoft.com/office/powerpoint/2010/main" val="15879103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itchFamily="34" charset="0"/>
                <a:ea typeface="ＭＳ Ｐゴシック" pitchFamily="34" charset="-128"/>
                <a:cs typeface="Times New Roman" pitchFamily="18" charset="0"/>
              </a:rPr>
              <a:t>T</a:t>
            </a:r>
            <a:r>
              <a:rPr lang="en-US" sz="1200" kern="1200" dirty="0">
                <a:solidFill>
                  <a:schemeClr val="tx1"/>
                </a:solidFill>
                <a:effectLst/>
                <a:latin typeface="+mn-lt"/>
                <a:ea typeface="+mn-ea"/>
                <a:cs typeface="+mn-cs"/>
              </a:rPr>
              <a:t>he excess risk of cancer death in Black versus Whites individuals has dropped from 33% in 1993 to </a:t>
            </a:r>
            <a:r>
              <a:rPr lang="en-US" sz="1200" b="0" kern="1200" dirty="0">
                <a:solidFill>
                  <a:schemeClr val="tx1"/>
                </a:solidFill>
                <a:effectLst/>
                <a:latin typeface="+mn-lt"/>
                <a:ea typeface="+mn-ea"/>
                <a:cs typeface="+mn-cs"/>
              </a:rPr>
              <a:t>14% in 2019 amo</a:t>
            </a:r>
            <a:r>
              <a:rPr lang="en-US" sz="1200" kern="1200" dirty="0">
                <a:solidFill>
                  <a:schemeClr val="tx1"/>
                </a:solidFill>
                <a:effectLst/>
                <a:latin typeface="+mn-lt"/>
                <a:ea typeface="+mn-ea"/>
                <a:cs typeface="+mn-cs"/>
              </a:rPr>
              <a:t>ng men and women combined, with the gap larger in men than in women. Progress in reducing Black-White morality disparities is largely due to more rapid declines in the incidence (and thus mortality) of smoking-related cancers because of a steep drop in smoking initiation among Black teens from the 1970s to 1990s.</a:t>
            </a:r>
            <a:endParaRPr lang="en-US" dirty="0">
              <a:latin typeface="Arial" pitchFamily="34" charset="0"/>
              <a:ea typeface="ＭＳ Ｐゴシック" pitchFamily="34" charset="-128"/>
              <a:cs typeface="Times New Roman" pitchFamily="18" charset="0"/>
            </a:endParaRP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17</a:t>
            </a:fld>
            <a:endParaRPr lang="en-US"/>
          </a:p>
        </p:txBody>
      </p:sp>
    </p:spTree>
    <p:extLst>
      <p:ext uri="{BB962C8B-B14F-4D97-AF65-F5344CB8AC3E}">
        <p14:creationId xmlns:p14="http://schemas.microsoft.com/office/powerpoint/2010/main" val="30796349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ea typeface="ＭＳ Ｐゴシック" pitchFamily="34" charset="-128"/>
                <a:cs typeface="Arial" panose="020B0604020202020204" pitchFamily="34" charset="0"/>
              </a:rPr>
              <a:t>The next series of slides present the burden of cancer among children and adolescents in the US. Cancer incidence and mortality trends in children (ages 0 to 14 years) and adolescents (ages</a:t>
            </a:r>
            <a:r>
              <a:rPr lang="en-US" baseline="0" dirty="0">
                <a:latin typeface="Arial" panose="020B0604020202020204" pitchFamily="34" charset="0"/>
                <a:ea typeface="ＭＳ Ｐゴシック" pitchFamily="34" charset="-128"/>
                <a:cs typeface="Arial" panose="020B0604020202020204" pitchFamily="34" charset="0"/>
              </a:rPr>
              <a:t> 15 to 19 years) are very similar. </a:t>
            </a:r>
            <a:r>
              <a:rPr lang="en-US" dirty="0">
                <a:latin typeface="Arial" panose="020B0604020202020204" pitchFamily="34" charset="0"/>
                <a:ea typeface="ＭＳ Ｐゴシック" pitchFamily="34" charset="-128"/>
                <a:cs typeface="Arial" panose="020B0604020202020204" pitchFamily="34" charset="0"/>
              </a:rPr>
              <a:t>Since 1975, cancer incidence rates have increased slightly</a:t>
            </a:r>
            <a:r>
              <a:rPr lang="en-US" baseline="0" dirty="0">
                <a:latin typeface="Arial" panose="020B0604020202020204" pitchFamily="34" charset="0"/>
                <a:ea typeface="ＭＳ Ｐゴシック" pitchFamily="34" charset="-128"/>
                <a:cs typeface="Arial" panose="020B0604020202020204" pitchFamily="34" charset="0"/>
              </a:rPr>
              <a:t> </a:t>
            </a:r>
            <a:r>
              <a:rPr lang="en-US" dirty="0">
                <a:latin typeface="Arial" panose="020B0604020202020204" pitchFamily="34" charset="0"/>
                <a:ea typeface="ＭＳ Ｐゴシック" pitchFamily="34" charset="-128"/>
                <a:cs typeface="Arial" panose="020B0604020202020204" pitchFamily="34" charset="0"/>
              </a:rPr>
              <a:t>by about 0.8% per year, whereas mortality rates have declined by 71% and 61% for children and adolescents, respectively, from 1970 through 2019. The large mortality reduction is largely because of improved treatment for leukemia, although progress has lagged somewhat for adolescents compared to children because of differences in tumor distribution and biology and less clinical trial enrollment, among other factors.</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18</a:t>
            </a:fld>
            <a:endParaRPr lang="en-US"/>
          </a:p>
        </p:txBody>
      </p:sp>
    </p:spTree>
    <p:extLst>
      <p:ext uri="{BB962C8B-B14F-4D97-AF65-F5344CB8AC3E}">
        <p14:creationId xmlns:p14="http://schemas.microsoft.com/office/powerpoint/2010/main" val="19338696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solidFill>
                  <a:schemeClr val="tx1"/>
                </a:solidFill>
                <a:latin typeface="Arial" panose="020B0604020202020204" pitchFamily="34" charset="0"/>
                <a:cs typeface="Arial" panose="020B0604020202020204" pitchFamily="34" charset="0"/>
              </a:rPr>
              <a:t>This slide shows cancer incidence rates in children and adolescents by cancer type according to the International Classification of Childhood Cancers (ICCC). This system is more appropriate for children than adult tumor classification because it categorizes cancers based on a combination of tumor histology (microscopic structure) and location rather than location alone. </a:t>
            </a:r>
            <a:r>
              <a:rPr lang="en-US" b="0" baseline="0" dirty="0">
                <a:solidFill>
                  <a:schemeClr val="tx1"/>
                </a:solidFill>
                <a:latin typeface="Arial" panose="020B0604020202020204" pitchFamily="34" charset="0"/>
                <a:cs typeface="Arial" panose="020B0604020202020204" pitchFamily="34" charset="0"/>
              </a:rPr>
              <a:t>Leukemia accounts for 28% of all cancers diagnosed in children, but just 13% of cancers diagnosed in adolescents.</a:t>
            </a:r>
          </a:p>
          <a:p>
            <a:endParaRPr lang="en-US" baseline="0" dirty="0">
              <a:solidFill>
                <a:schemeClr val="tx1"/>
              </a:solidFill>
              <a:latin typeface="Arial" panose="020B0604020202020204" pitchFamily="34" charset="0"/>
              <a:cs typeface="Arial" panose="020B0604020202020204" pitchFamily="34" charset="0"/>
            </a:endParaRPr>
          </a:p>
          <a:p>
            <a:r>
              <a:rPr lang="en-US" dirty="0">
                <a:solidFill>
                  <a:schemeClr val="tx1"/>
                </a:solidFill>
                <a:latin typeface="Arial" panose="020B0604020202020204" pitchFamily="34" charset="0"/>
                <a:cs typeface="Arial" panose="020B0604020202020204" pitchFamily="34" charset="0"/>
              </a:rPr>
              <a:t>Cancer registries were mandated</a:t>
            </a:r>
            <a:r>
              <a:rPr lang="en-US" baseline="0" dirty="0">
                <a:solidFill>
                  <a:schemeClr val="tx1"/>
                </a:solidFill>
                <a:latin typeface="Arial" panose="020B0604020202020204" pitchFamily="34" charset="0"/>
                <a:cs typeface="Arial" panose="020B0604020202020204" pitchFamily="34" charset="0"/>
              </a:rPr>
              <a:t> by law to begin reporting benign and borderline malignant brain and central nervous system tumors on January 1, 2004. Reporting was expanded to include these cancers because benign tumors cause disruption to normal function similar to malignant tumors, often including moderate to severe long-term and late effects. Nearly</a:t>
            </a:r>
            <a:r>
              <a:rPr lang="en-US" b="0" strike="noStrike" baseline="0" dirty="0">
                <a:solidFill>
                  <a:schemeClr val="tx1"/>
                </a:solidFill>
                <a:latin typeface="Arial" panose="020B0604020202020204" pitchFamily="34" charset="0"/>
                <a:cs typeface="Arial" panose="020B0604020202020204" pitchFamily="34" charset="0"/>
              </a:rPr>
              <a:t> one-third of all brain tumors diagnosed in children and more than one-half of those in adolescents are benign or borderline malignant.</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19</a:t>
            </a:fld>
            <a:endParaRPr lang="en-US"/>
          </a:p>
        </p:txBody>
      </p:sp>
    </p:spTree>
    <p:extLst>
      <p:ext uri="{BB962C8B-B14F-4D97-AF65-F5344CB8AC3E}">
        <p14:creationId xmlns:p14="http://schemas.microsoft.com/office/powerpoint/2010/main" val="1155208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itchFamily="34" charset="0"/>
                <a:ea typeface="ＭＳ Ｐゴシック" pitchFamily="34" charset="-128"/>
                <a:cs typeface="Times New Roman" pitchFamily="18" charset="0"/>
              </a:rPr>
              <a:t>The top causes of cancer death in children and adolescents are brain and other nervous system tumors and leukemia. It is notable that leukemia has a higher death rate in adolescents than in children,</a:t>
            </a:r>
            <a:r>
              <a:rPr lang="en-US" baseline="0" dirty="0">
                <a:latin typeface="Arial" pitchFamily="34" charset="0"/>
                <a:ea typeface="ＭＳ Ｐゴシック" pitchFamily="34" charset="-128"/>
                <a:cs typeface="Times New Roman" pitchFamily="18" charset="0"/>
              </a:rPr>
              <a:t> despite having a lower incidence rate, because adolescents are less likely to survive the disease. </a:t>
            </a:r>
            <a:endParaRPr lang="en-US" dirty="0"/>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20</a:t>
            </a:fld>
            <a:endParaRPr lang="en-US"/>
          </a:p>
        </p:txBody>
      </p:sp>
    </p:spTree>
    <p:extLst>
      <p:ext uri="{BB962C8B-B14F-4D97-AF65-F5344CB8AC3E}">
        <p14:creationId xmlns:p14="http://schemas.microsoft.com/office/powerpoint/2010/main" val="1345867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dirty="0">
                <a:solidFill>
                  <a:schemeClr val="tx1"/>
                </a:solidFill>
                <a:latin typeface="Arial" panose="020B0604020202020204" pitchFamily="34" charset="0"/>
                <a:ea typeface="ＭＳ Ｐゴシック" pitchFamily="34" charset="-128"/>
                <a:cs typeface="Arial" panose="020B0604020202020204" pitchFamily="34" charset="0"/>
              </a:rPr>
              <a:t>This slide shows trends in cancer incidence rates for all sites combined by sex from 1975</a:t>
            </a:r>
            <a:r>
              <a:rPr lang="en-US" sz="1200" baseline="0" dirty="0">
                <a:solidFill>
                  <a:schemeClr val="tx1"/>
                </a:solidFill>
                <a:latin typeface="Arial" panose="020B0604020202020204" pitchFamily="34" charset="0"/>
                <a:ea typeface="ＭＳ Ｐゴシック" pitchFamily="34" charset="-128"/>
                <a:cs typeface="Arial" panose="020B0604020202020204" pitchFamily="34" charset="0"/>
              </a:rPr>
              <a:t> to </a:t>
            </a:r>
            <a:r>
              <a:rPr lang="en-US" sz="1200" dirty="0">
                <a:solidFill>
                  <a:schemeClr val="tx1"/>
                </a:solidFill>
                <a:latin typeface="Arial" panose="020B0604020202020204" pitchFamily="34" charset="0"/>
                <a:ea typeface="ＭＳ Ｐゴシック" pitchFamily="34" charset="-128"/>
                <a:cs typeface="Arial" panose="020B0604020202020204" pitchFamily="34" charset="0"/>
              </a:rPr>
              <a:t>2018. The reasons for higher cancer incidence among men than women are not well understood, but probably largely reflect more exposure to </a:t>
            </a:r>
            <a:r>
              <a:rPr lang="en-US" sz="1200" b="0" i="0" u="none" strike="noStrike" baseline="0" dirty="0">
                <a:latin typeface="Arial" panose="020B0604020202020204" pitchFamily="34" charset="0"/>
                <a:cs typeface="Arial" panose="020B0604020202020204" pitchFamily="34" charset="0"/>
              </a:rPr>
              <a:t>cancer-causing environmental and biologic factors, such as smoking and height.</a:t>
            </a:r>
            <a:r>
              <a:rPr lang="en-US" sz="1200" baseline="0" dirty="0">
                <a:solidFill>
                  <a:schemeClr val="tx1"/>
                </a:solidFill>
                <a:latin typeface="Arial" panose="020B0604020202020204" pitchFamily="34" charset="0"/>
                <a:ea typeface="ＭＳ Ｐゴシック" pitchFamily="34" charset="-128"/>
                <a:cs typeface="Arial" panose="020B0604020202020204" pitchFamily="34" charset="0"/>
              </a:rPr>
              <a:t> </a:t>
            </a:r>
            <a:r>
              <a:rPr lang="en-US" sz="1200" b="0" i="0" u="none" strike="noStrike" baseline="0" dirty="0">
                <a:latin typeface="Arial" panose="020B0604020202020204" pitchFamily="34" charset="0"/>
                <a:cs typeface="Arial" panose="020B0604020202020204" pitchFamily="34" charset="0"/>
              </a:rPr>
              <a:t>Overall cancer incidence in men generally decreased from the early 1990s until around 2013, then stabilized through 2018, whereas in women, the rate was fairly stable through the mid-2010s but has ticked up slightly (0.2% per year) in recent data years. Consequently</a:t>
            </a:r>
            <a:r>
              <a:rPr lang="en-US" sz="1200" dirty="0">
                <a:solidFill>
                  <a:schemeClr val="tx1"/>
                </a:solidFill>
                <a:latin typeface="Arial" panose="020B0604020202020204" pitchFamily="34" charset="0"/>
                <a:ea typeface="ＭＳ Ｐゴシック" pitchFamily="34" charset="-128"/>
                <a:cs typeface="Arial" panose="020B0604020202020204" pitchFamily="34" charset="0"/>
              </a:rPr>
              <a:t>, the incidence disparity between males and females has narrowed from a male-to-female incidence rate ratio of 1.39 in 1995 to 1.14 in 2018.</a:t>
            </a:r>
          </a:p>
          <a:p>
            <a:pPr eaLnBrk="1" hangingPunct="1"/>
            <a:endParaRPr lang="en-US" sz="1200" dirty="0">
              <a:solidFill>
                <a:schemeClr val="tx1"/>
              </a:solidFill>
              <a:latin typeface="Arial" panose="020B0604020202020204" pitchFamily="34" charset="0"/>
              <a:ea typeface="ＭＳ Ｐゴシック" pitchFamily="34" charset="-128"/>
              <a:cs typeface="Arial" panose="020B0604020202020204" pitchFamily="34" charset="0"/>
            </a:endParaRPr>
          </a:p>
          <a:p>
            <a:pPr eaLnBrk="1" hangingPunct="1"/>
            <a:r>
              <a:rPr lang="en-US" sz="1200" dirty="0">
                <a:solidFill>
                  <a:schemeClr val="tx1"/>
                </a:solidFill>
                <a:latin typeface="Arial" panose="020B0604020202020204" pitchFamily="34" charset="0"/>
                <a:ea typeface="ＭＳ Ｐゴシック" pitchFamily="34" charset="-128"/>
                <a:cs typeface="Arial" panose="020B0604020202020204" pitchFamily="34" charset="0"/>
              </a:rPr>
              <a:t>The 9 oldest SEER registries represent approximately 9% of the US population and are the source for historic (since 1975) population-based cancer incidence data.</a:t>
            </a: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C558FBC8-68AC-4537-9557-BDADA77036B2}" type="slidenum">
              <a:rPr lang="en-US" smtClean="0"/>
              <a:t>3</a:t>
            </a:fld>
            <a:endParaRPr lang="en-US"/>
          </a:p>
        </p:txBody>
      </p:sp>
    </p:spTree>
    <p:extLst>
      <p:ext uri="{BB962C8B-B14F-4D97-AF65-F5344CB8AC3E}">
        <p14:creationId xmlns:p14="http://schemas.microsoft.com/office/powerpoint/2010/main" val="38397591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latin typeface="Arial" pitchFamily="34" charset="0"/>
                <a:ea typeface="ＭＳ Ｐゴシック" pitchFamily="34" charset="-128"/>
                <a:cs typeface="Times New Roman" pitchFamily="18" charset="0"/>
              </a:rPr>
              <a:t>For example, the current 5-year relative survival rate for leukemia is 87% for children but only 75% for adolescents. In contrast, survival for brain and other nervous system is slightly lower in children than in adolescents.</a:t>
            </a:r>
            <a:endParaRPr lang="en-US" dirty="0">
              <a:latin typeface="Arial" pitchFamily="34" charset="0"/>
              <a:ea typeface="ＭＳ Ｐゴシック"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itchFamily="34" charset="0"/>
              <a:ea typeface="ＭＳ Ｐゴシック" pitchFamily="34" charset="-128"/>
              <a:cs typeface="Times New Roman" pitchFamily="18" charset="0"/>
            </a:endParaRP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21</a:t>
            </a:fld>
            <a:endParaRPr lang="en-US"/>
          </a:p>
        </p:txBody>
      </p:sp>
    </p:spTree>
    <p:extLst>
      <p:ext uri="{BB962C8B-B14F-4D97-AF65-F5344CB8AC3E}">
        <p14:creationId xmlns:p14="http://schemas.microsoft.com/office/powerpoint/2010/main" val="1147439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Arial" panose="020B0604020202020204" pitchFamily="34" charset="0"/>
                <a:cs typeface="Arial" panose="020B0604020202020204" pitchFamily="34" charset="0"/>
              </a:rPr>
              <a:t>The special section this year focuses on cancer in the American Indian and Alaska Native (AIAN) population. The AIAN population is extremely diverse, with 574 federally recognized tribes plus more than 200 tribes that remain unrecognized, encompassing many distinct customs, languages, and history. AIANs are especially vulnerable to cancer disparities because of historical and ongoing persecution and structural racism that has contributed to disproportionate poverty and lack of access to health care. AIAN people are more than twice as likely as White people to live in poverty, regardless of where they live.</a:t>
            </a:r>
          </a:p>
          <a:p>
            <a:pPr algn="l"/>
            <a:endParaRPr lang="en-US" sz="1200" b="0" i="0" u="none" strike="noStrike" baseline="0" dirty="0">
              <a:latin typeface="Arial" panose="020B0604020202020204" pitchFamily="34" charset="0"/>
              <a:cs typeface="Arial" panose="020B0604020202020204" pitchFamily="34" charset="0"/>
            </a:endParaRPr>
          </a:p>
          <a:p>
            <a:pPr algn="l"/>
            <a:r>
              <a:rPr lang="en-US" sz="1200" b="0" i="0" u="none" strike="noStrike" baseline="0" dirty="0">
                <a:latin typeface="Arial" panose="020B0604020202020204" pitchFamily="34" charset="0"/>
                <a:cs typeface="Arial" panose="020B0604020202020204" pitchFamily="34" charset="0"/>
              </a:rPr>
              <a:t>This slide shows cancer incidence among AIANs compared to Whites by region, largely mirroring the pattern for lung cancer, which is highest in the Northern and Southern Plains and lowest in the Southwest. </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22</a:t>
            </a:fld>
            <a:endParaRPr lang="en-US"/>
          </a:p>
        </p:txBody>
      </p:sp>
    </p:spTree>
    <p:extLst>
      <p:ext uri="{BB962C8B-B14F-4D97-AF65-F5344CB8AC3E}">
        <p14:creationId xmlns:p14="http://schemas.microsoft.com/office/powerpoint/2010/main" val="1311107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u="none" strike="noStrike" baseline="0" dirty="0">
                <a:latin typeface="Arial" panose="020B0604020202020204" pitchFamily="34" charset="0"/>
                <a:cs typeface="Arial" panose="020B0604020202020204" pitchFamily="34" charset="0"/>
              </a:rPr>
              <a:t>Prostate cancer is the most commonly diagnosed cancer in men. Incidence trends over the past several decades largely reflect changes in the use of screening with the prostate-specific antigen (PSA) test. For example, incidence spiked during the early 1990s reflecting a surge in the detection of asymptomatic disease with the initial widespread rapid uptake of screening, then immediately dropped with the prevalence of first-time testing. The rapid drop in the incidence rate from 2007 to 2014 reflects decreased PSA testing following recommendations against routine screening for men aged 75 years and older in 2008 and all men in 2012 from the US Preventive Services Task Force. This downturn is likely related to an increase in the diagnosis of advanced prostate cancer since 2012 that is being watched closely. </a:t>
            </a:r>
          </a:p>
          <a:p>
            <a:pPr algn="l"/>
            <a:endParaRPr lang="en-US" sz="1200" b="0" i="0" u="none" strike="noStrike" baseline="0" dirty="0">
              <a:latin typeface="Arial" panose="020B0604020202020204" pitchFamily="34" charset="0"/>
              <a:ea typeface="ＭＳ Ｐゴシック" pitchFamily="34" charset="-128"/>
              <a:cs typeface="Arial" panose="020B0604020202020204" pitchFamily="34" charset="0"/>
            </a:endParaRPr>
          </a:p>
          <a:p>
            <a:pPr algn="l"/>
            <a:r>
              <a:rPr lang="en-US" sz="1200" dirty="0">
                <a:latin typeface="Arial" panose="020B0604020202020204" pitchFamily="34" charset="0"/>
                <a:ea typeface="ＭＳ Ｐゴシック" pitchFamily="34" charset="-128"/>
                <a:cs typeface="Arial" panose="020B0604020202020204" pitchFamily="34" charset="0"/>
              </a:rPr>
              <a:t>Incidence rates have been declining for lung and colorectal cancers in males for more than two decades. Rates for melanoma and liver cancer incidence appear to have stabilized after decades of incline.</a:t>
            </a:r>
          </a:p>
        </p:txBody>
      </p:sp>
      <p:sp>
        <p:nvSpPr>
          <p:cNvPr id="4" name="Slide Number Placeholder 3"/>
          <p:cNvSpPr>
            <a:spLocks noGrp="1"/>
          </p:cNvSpPr>
          <p:nvPr>
            <p:ph type="sldNum" sz="quarter" idx="5"/>
          </p:nvPr>
        </p:nvSpPr>
        <p:spPr/>
        <p:txBody>
          <a:bodyPr/>
          <a:lstStyle/>
          <a:p>
            <a:fld id="{C558FBC8-68AC-4537-9557-BDADA77036B2}" type="slidenum">
              <a:rPr lang="en-US" smtClean="0"/>
              <a:t>4</a:t>
            </a:fld>
            <a:endParaRPr lang="en-US"/>
          </a:p>
        </p:txBody>
      </p:sp>
    </p:spTree>
    <p:extLst>
      <p:ext uri="{BB962C8B-B14F-4D97-AF65-F5344CB8AC3E}">
        <p14:creationId xmlns:p14="http://schemas.microsoft.com/office/powerpoint/2010/main" val="81942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ea typeface="ＭＳ Ｐゴシック" pitchFamily="34" charset="-128"/>
                <a:cs typeface="Arial" panose="020B0604020202020204" pitchFamily="34" charset="0"/>
              </a:rPr>
              <a:t>Breast cancer is the most commonly diagnosed cancer in women. Breast cancer incidence rates have been increasing</a:t>
            </a:r>
            <a:r>
              <a:rPr lang="en-US" sz="1200" baseline="0" dirty="0">
                <a:latin typeface="Arial" panose="020B0604020202020204" pitchFamily="34" charset="0"/>
                <a:ea typeface="ＭＳ Ｐゴシック" pitchFamily="34" charset="-128"/>
                <a:cs typeface="Arial" panose="020B0604020202020204" pitchFamily="34" charset="0"/>
              </a:rPr>
              <a:t> by about 0.5% per year since the mid-2000s, likely due to continued declines in fertility and increases in excess body weight. </a:t>
            </a:r>
            <a:r>
              <a:rPr lang="en-US" sz="1200" b="0" i="0" u="none" strike="noStrike" baseline="0" dirty="0">
                <a:latin typeface="Arial" panose="020B0604020202020204" pitchFamily="34" charset="0"/>
                <a:cs typeface="Arial" panose="020B0604020202020204" pitchFamily="34" charset="0"/>
              </a:rPr>
              <a:t>These factors may also have contributed to previous increases in uterine corpus cancer incidence, although rates appear to have stabilized in recent years. </a:t>
            </a:r>
            <a:r>
              <a:rPr lang="en-US" sz="1200" dirty="0">
                <a:latin typeface="Arial" panose="020B0604020202020204" pitchFamily="34" charset="0"/>
                <a:ea typeface="ＭＳ Ｐゴシック" pitchFamily="34" charset="-128"/>
                <a:cs typeface="Arial" panose="020B0604020202020204" pitchFamily="34" charset="0"/>
              </a:rPr>
              <a:t>Lung cancer rates began to decline in the mid-2000’s after increasing since at least 1975.</a:t>
            </a:r>
            <a:r>
              <a:rPr lang="en-US" sz="1200" baseline="0" dirty="0">
                <a:latin typeface="Arial" panose="020B0604020202020204" pitchFamily="34" charset="0"/>
                <a:ea typeface="ＭＳ Ｐゴシック" pitchFamily="34" charset="-128"/>
                <a:cs typeface="Arial" panose="020B0604020202020204" pitchFamily="34" charset="0"/>
              </a:rPr>
              <a:t> Differences in lung cancer trends between men and women reflect differences in smoking patterns, including later uptake and slower cessation among women. C</a:t>
            </a:r>
            <a:r>
              <a:rPr lang="en-US" sz="1200" dirty="0">
                <a:latin typeface="Arial" panose="020B0604020202020204" pitchFamily="34" charset="0"/>
                <a:ea typeface="ＭＳ Ｐゴシック" pitchFamily="34" charset="-128"/>
                <a:cs typeface="Arial" panose="020B0604020202020204" pitchFamily="34" charset="0"/>
              </a:rPr>
              <a:t>olorectal cancer incidence</a:t>
            </a:r>
            <a:r>
              <a:rPr lang="en-US" sz="1200" baseline="0" dirty="0">
                <a:latin typeface="Arial" panose="020B0604020202020204" pitchFamily="34" charset="0"/>
                <a:ea typeface="ＭＳ Ｐゴシック" pitchFamily="34" charset="-128"/>
                <a:cs typeface="Arial" panose="020B0604020202020204" pitchFamily="34" charset="0"/>
              </a:rPr>
              <a:t> </a:t>
            </a:r>
            <a:r>
              <a:rPr lang="en-US" sz="1200" dirty="0">
                <a:latin typeface="Arial" panose="020B0604020202020204" pitchFamily="34" charset="0"/>
                <a:ea typeface="ＭＳ Ｐゴシック" pitchFamily="34" charset="-128"/>
                <a:cs typeface="Arial" panose="020B0604020202020204" pitchFamily="34" charset="0"/>
              </a:rPr>
              <a:t>rates</a:t>
            </a:r>
            <a:r>
              <a:rPr lang="en-US" sz="1200" baseline="0" dirty="0">
                <a:latin typeface="Arial" panose="020B0604020202020204" pitchFamily="34" charset="0"/>
                <a:ea typeface="ＭＳ Ｐゴシック" pitchFamily="34" charset="-128"/>
                <a:cs typeface="Arial" panose="020B0604020202020204" pitchFamily="34" charset="0"/>
              </a:rPr>
              <a:t> have been</a:t>
            </a:r>
            <a:r>
              <a:rPr lang="en-US" sz="1200" dirty="0">
                <a:latin typeface="Arial" panose="020B0604020202020204" pitchFamily="34" charset="0"/>
                <a:ea typeface="ＭＳ Ｐゴシック" pitchFamily="34" charset="-128"/>
                <a:cs typeface="Arial" panose="020B0604020202020204" pitchFamily="34" charset="0"/>
              </a:rPr>
              <a:t> generally declining</a:t>
            </a:r>
            <a:r>
              <a:rPr lang="en-US" sz="1200" baseline="0" dirty="0">
                <a:latin typeface="Arial" panose="020B0604020202020204" pitchFamily="34" charset="0"/>
                <a:ea typeface="ＭＳ Ｐゴシック" pitchFamily="34" charset="-128"/>
                <a:cs typeface="Arial" panose="020B0604020202020204" pitchFamily="34" charset="0"/>
              </a:rPr>
              <a:t> since the mid-1980s. </a:t>
            </a:r>
            <a:r>
              <a:rPr lang="en-US" sz="1200" dirty="0">
                <a:latin typeface="Arial" panose="020B0604020202020204" pitchFamily="34" charset="0"/>
                <a:ea typeface="ＭＳ Ｐゴシック" pitchFamily="34" charset="-128"/>
                <a:cs typeface="Arial" panose="020B0604020202020204" pitchFamily="34" charset="0"/>
              </a:rPr>
              <a:t>After decades of increase, thyroid cancer incidence rates declined during 2014-2018 </a:t>
            </a:r>
            <a:r>
              <a:rPr lang="en-US" sz="1200" b="0" i="0" u="none" strike="noStrike" baseline="0" dirty="0">
                <a:latin typeface="Arial" panose="020B0604020202020204" pitchFamily="34" charset="0"/>
                <a:cs typeface="Arial" panose="020B0604020202020204" pitchFamily="34" charset="0"/>
              </a:rPr>
              <a:t>due in part to the adoption of more conservative diagnostic criteria</a:t>
            </a:r>
            <a:r>
              <a:rPr lang="en-US" sz="1200" dirty="0">
                <a:latin typeface="Arial" panose="020B0604020202020204" pitchFamily="34" charset="0"/>
                <a:ea typeface="ＭＳ Ｐゴシック" pitchFamily="34" charset="-128"/>
                <a:cs typeface="Arial" panose="020B0604020202020204" pitchFamily="34" charset="0"/>
              </a:rPr>
              <a:t>.</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5</a:t>
            </a:fld>
            <a:endParaRPr lang="en-US"/>
          </a:p>
        </p:txBody>
      </p:sp>
    </p:spTree>
    <p:extLst>
      <p:ext uri="{BB962C8B-B14F-4D97-AF65-F5344CB8AC3E}">
        <p14:creationId xmlns:p14="http://schemas.microsoft.com/office/powerpoint/2010/main" val="173458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pitchFamily="34" charset="0"/>
                <a:ea typeface="ＭＳ Ｐゴシック" pitchFamily="34" charset="-128"/>
              </a:rPr>
              <a:t>Cancer incidence rates are higher in males than in females for</a:t>
            </a:r>
            <a:r>
              <a:rPr lang="en-US" baseline="0" dirty="0">
                <a:latin typeface="Arial" pitchFamily="34" charset="0"/>
                <a:ea typeface="ＭＳ Ｐゴシック" pitchFamily="34" charset="-128"/>
              </a:rPr>
              <a:t> </a:t>
            </a:r>
            <a:r>
              <a:rPr lang="en-US" dirty="0">
                <a:latin typeface="Arial" pitchFamily="34" charset="0"/>
                <a:ea typeface="ＭＳ Ｐゴシック" pitchFamily="34" charset="-128"/>
              </a:rPr>
              <a:t>each racial/ethnic population except among non-Hispanic Asian and Pacific Islander (API) persons. The highest incidence rates </a:t>
            </a:r>
            <a:r>
              <a:rPr lang="en-US" baseline="0" dirty="0">
                <a:latin typeface="Arial" pitchFamily="34" charset="0"/>
                <a:ea typeface="ＭＳ Ｐゴシック" pitchFamily="34" charset="-128"/>
              </a:rPr>
              <a:t>are for non-Hispanic Black people among males and non-Hispanic White people among females. Non-Hispanic API men and women have the lowest rates.</a:t>
            </a:r>
            <a:endParaRPr lang="en-US" dirty="0">
              <a:latin typeface="Arial" pitchFamily="34" charset="0"/>
              <a:ea typeface="ＭＳ Ｐゴシック" pitchFamily="34" charset="-128"/>
            </a:endParaRPr>
          </a:p>
          <a:p>
            <a:pPr eaLnBrk="1" hangingPunct="1"/>
            <a:r>
              <a:rPr lang="en-US" dirty="0">
                <a:latin typeface="Arial" pitchFamily="34" charset="0"/>
                <a:ea typeface="ＭＳ Ｐゴシック" pitchFamily="34" charset="-128"/>
              </a:rPr>
              <a:t> </a:t>
            </a:r>
          </a:p>
          <a:p>
            <a:pPr eaLnBrk="1" hangingPunct="1"/>
            <a:r>
              <a:rPr lang="en-US" b="0" dirty="0">
                <a:latin typeface="Arial" pitchFamily="34" charset="0"/>
                <a:ea typeface="ＭＳ Ｐゴシック" pitchFamily="34" charset="-128"/>
              </a:rPr>
              <a:t>It is important to note that these are broadly defined groups within</a:t>
            </a:r>
            <a:r>
              <a:rPr lang="en-US" b="0" baseline="0" dirty="0">
                <a:latin typeface="Arial" pitchFamily="34" charset="0"/>
                <a:ea typeface="ＭＳ Ｐゴシック" pitchFamily="34" charset="-128"/>
              </a:rPr>
              <a:t> which cancer rates vary substantially. In addition, </a:t>
            </a:r>
            <a:r>
              <a:rPr lang="en-US" b="0" dirty="0">
                <a:latin typeface="Arial" pitchFamily="34" charset="0"/>
                <a:ea typeface="ＭＳ Ｐゴシック" pitchFamily="34" charset="-128"/>
              </a:rPr>
              <a:t>rates </a:t>
            </a:r>
            <a:r>
              <a:rPr lang="en-US" dirty="0">
                <a:latin typeface="Arial" pitchFamily="34" charset="0"/>
                <a:ea typeface="ＭＳ Ｐゴシック" pitchFamily="34" charset="-128"/>
              </a:rPr>
              <a:t>for populations other than White and Black</a:t>
            </a:r>
            <a:r>
              <a:rPr lang="en-US" baseline="0" dirty="0">
                <a:latin typeface="Arial" pitchFamily="34" charset="0"/>
                <a:ea typeface="ＭＳ Ｐゴシック" pitchFamily="34" charset="-128"/>
              </a:rPr>
              <a:t> </a:t>
            </a:r>
            <a:r>
              <a:rPr lang="en-US" dirty="0">
                <a:latin typeface="Arial" pitchFamily="34" charset="0"/>
                <a:ea typeface="ＭＳ Ｐゴシック" pitchFamily="34" charset="-128"/>
              </a:rPr>
              <a:t>may be underestimated due</a:t>
            </a:r>
            <a:r>
              <a:rPr lang="en-US" baseline="0" dirty="0">
                <a:latin typeface="Arial" pitchFamily="34" charset="0"/>
                <a:ea typeface="ＭＳ Ｐゴシック" pitchFamily="34" charset="-128"/>
              </a:rPr>
              <a:t> to incomplete information on</a:t>
            </a:r>
            <a:r>
              <a:rPr lang="en-US" dirty="0">
                <a:latin typeface="Arial" pitchFamily="34" charset="0"/>
                <a:ea typeface="ＭＳ Ｐゴシック" pitchFamily="34" charset="-128"/>
              </a:rPr>
              <a:t> race/ethnicity in medical records. </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6</a:t>
            </a:fld>
            <a:endParaRPr lang="en-US"/>
          </a:p>
        </p:txBody>
      </p:sp>
    </p:spTree>
    <p:extLst>
      <p:ext uri="{BB962C8B-B14F-4D97-AF65-F5344CB8AC3E}">
        <p14:creationId xmlns:p14="http://schemas.microsoft.com/office/powerpoint/2010/main" val="667796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Arial" pitchFamily="34" charset="0"/>
                <a:ea typeface="ＭＳ Ｐゴシック" pitchFamily="34" charset="-128"/>
                <a:cs typeface="Times New Roman" pitchFamily="18" charset="0"/>
              </a:rPr>
              <a:t>The average lifetime risk of developing cancer in the US for men is 40.2%, or approximately 1 in 2. These figures are based on the average experience of the entire male population and vary for individuals because of lifestyle and other factors. For example, cancer risk among smokers</a:t>
            </a:r>
            <a:r>
              <a:rPr lang="en-US" b="0" baseline="0" dirty="0">
                <a:latin typeface="Arial" pitchFamily="34" charset="0"/>
                <a:ea typeface="ＭＳ Ｐゴシック" pitchFamily="34" charset="-128"/>
                <a:cs typeface="Times New Roman" pitchFamily="18" charset="0"/>
              </a:rPr>
              <a:t> is higher than average.</a:t>
            </a:r>
            <a:endParaRPr lang="en-US" b="0" dirty="0">
              <a:latin typeface="Arial" pitchFamily="34" charset="0"/>
              <a:ea typeface="ＭＳ Ｐゴシック" pitchFamily="34" charset="-128"/>
            </a:endParaRP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7</a:t>
            </a:fld>
            <a:endParaRPr lang="en-US"/>
          </a:p>
        </p:txBody>
      </p:sp>
    </p:spTree>
    <p:extLst>
      <p:ext uri="{BB962C8B-B14F-4D97-AF65-F5344CB8AC3E}">
        <p14:creationId xmlns:p14="http://schemas.microsoft.com/office/powerpoint/2010/main" val="1514417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latin typeface="Arial" pitchFamily="34" charset="0"/>
                <a:ea typeface="ＭＳ Ｐゴシック" pitchFamily="34" charset="-128"/>
                <a:cs typeface="Times New Roman" pitchFamily="18" charset="0"/>
              </a:rPr>
              <a:t>The risk of</a:t>
            </a:r>
            <a:r>
              <a:rPr lang="en-US" b="0" baseline="0" dirty="0">
                <a:latin typeface="Arial" pitchFamily="34" charset="0"/>
                <a:ea typeface="ＭＳ Ｐゴシック" pitchFamily="34" charset="-128"/>
                <a:cs typeface="Times New Roman" pitchFamily="18" charset="0"/>
              </a:rPr>
              <a:t> a women developing cancer over her</a:t>
            </a:r>
            <a:r>
              <a:rPr lang="en-US" b="0" dirty="0">
                <a:latin typeface="Arial" pitchFamily="34" charset="0"/>
                <a:ea typeface="ＭＳ Ｐゴシック" pitchFamily="34" charset="-128"/>
                <a:cs typeface="Times New Roman" pitchFamily="18" charset="0"/>
              </a:rPr>
              <a:t> lifetime is 38.5% or one</a:t>
            </a:r>
            <a:r>
              <a:rPr lang="en-US" b="0" baseline="0" dirty="0">
                <a:latin typeface="Arial" pitchFamily="34" charset="0"/>
                <a:ea typeface="ＭＳ Ｐゴシック" pitchFamily="34" charset="-128"/>
                <a:cs typeface="Times New Roman" pitchFamily="18" charset="0"/>
              </a:rPr>
              <a:t> in three</a:t>
            </a:r>
            <a:r>
              <a:rPr lang="en-US" b="0" dirty="0">
                <a:latin typeface="Arial" pitchFamily="34" charset="0"/>
                <a:ea typeface="ＭＳ Ｐゴシック" pitchFamily="34" charset="-128"/>
                <a:cs typeface="Times New Roman" pitchFamily="18" charset="0"/>
              </a:rPr>
              <a:t>.  </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8</a:t>
            </a:fld>
            <a:endParaRPr lang="en-US"/>
          </a:p>
        </p:txBody>
      </p:sp>
    </p:spTree>
    <p:extLst>
      <p:ext uri="{BB962C8B-B14F-4D97-AF65-F5344CB8AC3E}">
        <p14:creationId xmlns:p14="http://schemas.microsoft.com/office/powerpoint/2010/main" val="3709949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itchFamily="34" charset="0"/>
                <a:ea typeface="ＭＳ Ｐゴシック" pitchFamily="34" charset="-128"/>
                <a:cs typeface="Times New Roman" pitchFamily="18" charset="0"/>
              </a:rPr>
              <a:t>There have been notable improvements in survival</a:t>
            </a:r>
            <a:r>
              <a:rPr lang="en-US" baseline="0" dirty="0">
                <a:latin typeface="Arial" pitchFamily="34" charset="0"/>
                <a:ea typeface="ＭＳ Ｐゴシック" pitchFamily="34" charset="-128"/>
                <a:cs typeface="Times New Roman" pitchFamily="18" charset="0"/>
              </a:rPr>
              <a:t> for most cancer types due to </a:t>
            </a:r>
            <a:r>
              <a:rPr lang="en-US" dirty="0">
                <a:latin typeface="Arial" pitchFamily="34" charset="0"/>
                <a:ea typeface="ＭＳ Ｐゴシック" pitchFamily="34" charset="-128"/>
                <a:cs typeface="Times New Roman" pitchFamily="18" charset="0"/>
              </a:rPr>
              <a:t>earlier detection and/or advances in treatment. For example, the five-year</a:t>
            </a:r>
            <a:r>
              <a:rPr lang="en-US" baseline="0" dirty="0">
                <a:latin typeface="Arial" pitchFamily="34" charset="0"/>
                <a:ea typeface="ＭＳ Ｐゴシック" pitchFamily="34" charset="-128"/>
                <a:cs typeface="Times New Roman" pitchFamily="18" charset="0"/>
              </a:rPr>
              <a:t> relative survival rate for leukemia has increased from 34% in the mid-1970s to 65% in the most recent time period because of improved treatment.  </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9</a:t>
            </a:fld>
            <a:endParaRPr lang="en-US"/>
          </a:p>
        </p:txBody>
      </p:sp>
    </p:spTree>
    <p:extLst>
      <p:ext uri="{BB962C8B-B14F-4D97-AF65-F5344CB8AC3E}">
        <p14:creationId xmlns:p14="http://schemas.microsoft.com/office/powerpoint/2010/main" val="2779403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itchFamily="34" charset="0"/>
                <a:ea typeface="ＭＳ Ｐゴシック" pitchFamily="34" charset="-128"/>
                <a:cs typeface="Times New Roman" pitchFamily="18" charset="0"/>
              </a:rPr>
              <a:t>While gains in </a:t>
            </a:r>
            <a:r>
              <a:rPr lang="en-US" b="0" dirty="0">
                <a:latin typeface="Arial" pitchFamily="34" charset="0"/>
                <a:ea typeface="ＭＳ Ｐゴシック" pitchFamily="34" charset="-128"/>
                <a:cs typeface="Times New Roman" pitchFamily="18" charset="0"/>
              </a:rPr>
              <a:t>survival have occurred for both White and Black cancer patients, Black</a:t>
            </a:r>
            <a:r>
              <a:rPr lang="en-US" b="0" baseline="0" dirty="0">
                <a:latin typeface="Arial" pitchFamily="34" charset="0"/>
                <a:ea typeface="ＭＳ Ｐゴシック" pitchFamily="34" charset="-128"/>
                <a:cs typeface="Times New Roman" pitchFamily="18" charset="0"/>
              </a:rPr>
              <a:t> people continue to </a:t>
            </a:r>
            <a:r>
              <a:rPr lang="en-US" b="0" dirty="0">
                <a:latin typeface="Arial" pitchFamily="34" charset="0"/>
                <a:ea typeface="ＭＳ Ｐゴシック" pitchFamily="34" charset="-128"/>
                <a:cs typeface="Times New Roman" pitchFamily="18" charset="0"/>
              </a:rPr>
              <a:t>have lower survival rates for most cancer types. The largest differences are for cancers of the uterine corpus and oral cavity &amp; pharynx. Factors</a:t>
            </a:r>
            <a:r>
              <a:rPr lang="en-US" b="0" baseline="0" dirty="0">
                <a:latin typeface="Arial" pitchFamily="34" charset="0"/>
                <a:ea typeface="ＭＳ Ｐゴシック" pitchFamily="34" charset="-128"/>
                <a:cs typeface="Times New Roman" pitchFamily="18" charset="0"/>
              </a:rPr>
              <a:t> that contribute to these disparities include less access to high-quality health care and later stage diagnosis</a:t>
            </a:r>
            <a:r>
              <a:rPr lang="en-US" b="0" dirty="0">
                <a:latin typeface="Arial" pitchFamily="34" charset="0"/>
                <a:ea typeface="ＭＳ Ｐゴシック" pitchFamily="34" charset="-128"/>
                <a:cs typeface="Times New Roman" pitchFamily="18" charset="0"/>
              </a:rPr>
              <a:t>. Differences in tumor characteristics </a:t>
            </a:r>
            <a:r>
              <a:rPr lang="en-US" b="0" baseline="0" dirty="0">
                <a:latin typeface="Arial" pitchFamily="34" charset="0"/>
                <a:ea typeface="ＭＳ Ｐゴシック" pitchFamily="34" charset="-128"/>
                <a:cs typeface="Times New Roman" pitchFamily="18" charset="0"/>
              </a:rPr>
              <a:t>may also play a small role for some cancer types</a:t>
            </a:r>
            <a:r>
              <a:rPr lang="en-US" b="0" dirty="0">
                <a:latin typeface="Arial" pitchFamily="34" charset="0"/>
                <a:ea typeface="ＭＳ Ｐゴシック" pitchFamily="34" charset="-128"/>
                <a:cs typeface="Times New Roman" pitchFamily="18" charset="0"/>
              </a:rPr>
              <a:t>.</a:t>
            </a:r>
            <a:r>
              <a:rPr lang="en-US" b="0" dirty="0">
                <a:latin typeface="Arial" pitchFamily="34" charset="0"/>
                <a:ea typeface="ＭＳ Ｐゴシック" pitchFamily="34" charset="-128"/>
              </a:rPr>
              <a:t> </a:t>
            </a:r>
          </a:p>
          <a:p>
            <a:endParaRPr lang="en-US" dirty="0"/>
          </a:p>
        </p:txBody>
      </p:sp>
      <p:sp>
        <p:nvSpPr>
          <p:cNvPr id="4" name="Slide Number Placeholder 3"/>
          <p:cNvSpPr>
            <a:spLocks noGrp="1"/>
          </p:cNvSpPr>
          <p:nvPr>
            <p:ph type="sldNum" sz="quarter" idx="5"/>
          </p:nvPr>
        </p:nvSpPr>
        <p:spPr/>
        <p:txBody>
          <a:bodyPr/>
          <a:lstStyle/>
          <a:p>
            <a:fld id="{C558FBC8-68AC-4537-9557-BDADA77036B2}" type="slidenum">
              <a:rPr lang="en-US" smtClean="0"/>
              <a:t>10</a:t>
            </a:fld>
            <a:endParaRPr lang="en-US"/>
          </a:p>
        </p:txBody>
      </p:sp>
    </p:spTree>
    <p:extLst>
      <p:ext uri="{BB962C8B-B14F-4D97-AF65-F5344CB8AC3E}">
        <p14:creationId xmlns:p14="http://schemas.microsoft.com/office/powerpoint/2010/main" val="1284634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6241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88624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68318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588"/>
            <a:ext cx="7808913" cy="502761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fontAlgn="base">
              <a:spcBef>
                <a:spcPct val="0"/>
              </a:spcBef>
              <a:spcAft>
                <a:spcPct val="0"/>
              </a:spcAft>
            </a:pPr>
            <a:endParaRPr lang="en-US" sz="2400" dirty="0">
              <a:solidFill>
                <a:srgbClr val="000000"/>
              </a:solidFill>
              <a:latin typeface="KeplerRegular" pitchFamily="2" charset="0"/>
              <a:ea typeface="ＭＳ Ｐゴシック" pitchFamily="34" charset="-128"/>
            </a:endParaRPr>
          </a:p>
        </p:txBody>
      </p:sp>
      <p:pic>
        <p:nvPicPr>
          <p:cNvPr id="5"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2700" y="5943600"/>
            <a:ext cx="971550"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651" name="Rectangle 3"/>
          <p:cNvSpPr>
            <a:spLocks noGrp="1" noChangeArrowheads="1"/>
          </p:cNvSpPr>
          <p:nvPr>
            <p:ph type="ctrTitle"/>
          </p:nvPr>
        </p:nvSpPr>
        <p:spPr bwMode="white">
          <a:xfrm>
            <a:off x="1676400" y="273050"/>
            <a:ext cx="5754688" cy="762000"/>
          </a:xfrm>
        </p:spPr>
        <p:txBody>
          <a:bodyPr/>
          <a:lstStyle>
            <a:lvl1pPr>
              <a:lnSpc>
                <a:spcPct val="90000"/>
              </a:lnSpc>
              <a:defRPr>
                <a:solidFill>
                  <a:schemeClr val="bg1"/>
                </a:solidFill>
              </a:defRPr>
            </a:lvl1pPr>
          </a:lstStyle>
          <a:p>
            <a:r>
              <a:rPr lang="en-US"/>
              <a:t>Click to edit Master title style</a:t>
            </a:r>
          </a:p>
        </p:txBody>
      </p:sp>
      <p:sp>
        <p:nvSpPr>
          <p:cNvPr id="411652" name="Rectangle 4"/>
          <p:cNvSpPr>
            <a:spLocks noGrp="1" noChangeArrowheads="1"/>
          </p:cNvSpPr>
          <p:nvPr>
            <p:ph type="subTitle" idx="1"/>
          </p:nvPr>
        </p:nvSpPr>
        <p:spPr bwMode="white">
          <a:xfrm>
            <a:off x="1676400" y="1219200"/>
            <a:ext cx="5754688" cy="1752600"/>
          </a:xfrm>
        </p:spPr>
        <p:txBody>
          <a:bodyPr/>
          <a:lstStyle>
            <a:lvl1pPr>
              <a:defRPr sz="2800">
                <a:solidFill>
                  <a:schemeClr val="bg1"/>
                </a:solidFill>
                <a:latin typeface="KeplerRegular" pitchFamily="2" charset="0"/>
              </a:defRPr>
            </a:lvl1pPr>
          </a:lstStyle>
          <a:p>
            <a:r>
              <a:rPr lang="en-US"/>
              <a:t>Click to edit Master subtitle style</a:t>
            </a:r>
          </a:p>
        </p:txBody>
      </p:sp>
      <p:sp>
        <p:nvSpPr>
          <p:cNvPr id="6" name="Rectangle 5"/>
          <p:cNvSpPr>
            <a:spLocks noGrp="1" noChangeArrowheads="1"/>
          </p:cNvSpPr>
          <p:nvPr>
            <p:ph type="ftr" sz="quarter" idx="10"/>
          </p:nvPr>
        </p:nvSpPr>
        <p:spPr>
          <a:xfrm>
            <a:off x="4572000" y="6400800"/>
            <a:ext cx="2895600" cy="304800"/>
          </a:xfrm>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1807468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3137921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67485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76400" y="1219200"/>
            <a:ext cx="33147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3500" y="1219200"/>
            <a:ext cx="33147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78386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2214096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25113783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12214447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1043899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587782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33729135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6053144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271463"/>
            <a:ext cx="1695450" cy="58245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76400" y="271463"/>
            <a:ext cx="4933950" cy="58245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25643172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76400" y="271463"/>
            <a:ext cx="6781800" cy="762000"/>
          </a:xfrm>
        </p:spPr>
        <p:txBody>
          <a:bodyPr/>
          <a:lstStyle/>
          <a:p>
            <a:r>
              <a:rPr lang="en-US"/>
              <a:t>Click to edit Master title style</a:t>
            </a:r>
          </a:p>
        </p:txBody>
      </p:sp>
      <p:sp>
        <p:nvSpPr>
          <p:cNvPr id="3" name="Chart Placeholder 2"/>
          <p:cNvSpPr>
            <a:spLocks noGrp="1"/>
          </p:cNvSpPr>
          <p:nvPr>
            <p:ph type="chart" idx="1"/>
          </p:nvPr>
        </p:nvSpPr>
        <p:spPr>
          <a:xfrm>
            <a:off x="1676400" y="1219200"/>
            <a:ext cx="6781800" cy="4876800"/>
          </a:xfrm>
        </p:spPr>
        <p:txBody>
          <a:bodyPr/>
          <a:lstStyle/>
          <a:p>
            <a:pPr lvl="0"/>
            <a:endParaRPr lang="en-US" noProof="0" dirty="0"/>
          </a:p>
        </p:txBody>
      </p:sp>
      <p:sp>
        <p:nvSpPr>
          <p:cNvPr id="4" name="Rectangle 4"/>
          <p:cNvSpPr>
            <a:spLocks noGrp="1" noChangeArrowheads="1"/>
          </p:cNvSpPr>
          <p:nvPr>
            <p:ph type="ftr" sz="quarter" idx="10"/>
          </p:nvPr>
        </p:nvSpPr>
        <p:spPr>
          <a:ln/>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27795945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676400" y="271463"/>
            <a:ext cx="6781800" cy="762000"/>
          </a:xfrm>
        </p:spPr>
        <p:txBody>
          <a:bodyPr/>
          <a:lstStyle/>
          <a:p>
            <a:r>
              <a:rPr lang="en-US"/>
              <a:t>Click to edit Master title style</a:t>
            </a:r>
          </a:p>
        </p:txBody>
      </p:sp>
      <p:sp>
        <p:nvSpPr>
          <p:cNvPr id="3" name="Content Placeholder 2"/>
          <p:cNvSpPr>
            <a:spLocks noGrp="1"/>
          </p:cNvSpPr>
          <p:nvPr>
            <p:ph sz="quarter" idx="1"/>
          </p:nvPr>
        </p:nvSpPr>
        <p:spPr>
          <a:xfrm>
            <a:off x="1676400" y="1219200"/>
            <a:ext cx="33147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143500" y="1219200"/>
            <a:ext cx="33147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676400" y="3733800"/>
            <a:ext cx="33147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5143500" y="3733800"/>
            <a:ext cx="33147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p:txBody>
          <a:bodyPr/>
          <a:lstStyle>
            <a:lvl1pPr algn="l" fontAlgn="auto">
              <a:spcBef>
                <a:spcPts val="0"/>
              </a:spcBef>
              <a:spcAft>
                <a:spcPts val="0"/>
              </a:spcAft>
              <a:defRPr>
                <a:ea typeface="+mn-ea"/>
              </a:defRPr>
            </a:lvl1pPr>
          </a:lstStyle>
          <a:p>
            <a:pPr>
              <a:defRPr/>
            </a:pPr>
            <a:endParaRPr lang="en-US" dirty="0">
              <a:solidFill>
                <a:srgbClr val="000000"/>
              </a:solidFill>
            </a:endParaRPr>
          </a:p>
        </p:txBody>
      </p:sp>
    </p:spTree>
    <p:extLst>
      <p:ext uri="{BB962C8B-B14F-4D97-AF65-F5344CB8AC3E}">
        <p14:creationId xmlns:p14="http://schemas.microsoft.com/office/powerpoint/2010/main" val="151155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3053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1247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4296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9585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1162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95584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269AAE-69B4-45D1-BF99-EA138C30DB1F}" type="datetimeFigureOut">
              <a:rPr lang="en-US">
                <a:solidFill>
                  <a:prstClr val="black">
                    <a:tint val="75000"/>
                  </a:prstClr>
                </a:solidFill>
              </a:rPr>
              <a:pPr/>
              <a:t>1/11/2022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B7C0701-7F5E-429C-9BBA-04F2FFD77617}"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17547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269AAE-69B4-45D1-BF99-EA138C30DB1F}" type="datetimeFigureOut">
              <a:rPr lang="en-US" smtClean="0">
                <a:solidFill>
                  <a:prstClr val="black">
                    <a:tint val="75000"/>
                  </a:prstClr>
                </a:solidFill>
              </a:rPr>
              <a:pPr/>
              <a:t>1/11/2022</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C0701-7F5E-429C-9BBA-04F2FFD7761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082453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676400" y="271463"/>
            <a:ext cx="6781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1676400" y="1219200"/>
            <a:ext cx="6781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628" name="Rectangle 4"/>
          <p:cNvSpPr>
            <a:spLocks noGrp="1" noChangeArrowheads="1"/>
          </p:cNvSpPr>
          <p:nvPr>
            <p:ph type="ftr" sz="quarter" idx="3"/>
          </p:nvPr>
        </p:nvSpPr>
        <p:spPr bwMode="auto">
          <a:xfrm>
            <a:off x="5562600" y="6400800"/>
            <a:ext cx="2895600"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900">
                <a:latin typeface="FrutigerBold" pitchFamily="2" charset="0"/>
              </a:defRPr>
            </a:lvl1pPr>
          </a:lstStyle>
          <a:p>
            <a:pPr algn="r" fontAlgn="base">
              <a:spcBef>
                <a:spcPct val="0"/>
              </a:spcBef>
              <a:spcAft>
                <a:spcPct val="0"/>
              </a:spcAft>
              <a:defRPr/>
            </a:pPr>
            <a:endParaRPr lang="en-US" dirty="0">
              <a:solidFill>
                <a:srgbClr val="000000"/>
              </a:solidFill>
              <a:ea typeface="ＭＳ Ｐゴシック" pitchFamily="34" charset="-128"/>
            </a:endParaRPr>
          </a:p>
        </p:txBody>
      </p:sp>
      <p:sp>
        <p:nvSpPr>
          <p:cNvPr id="2053" name="Rectangle 7"/>
          <p:cNvSpPr>
            <a:spLocks noChangeArrowheads="1"/>
          </p:cNvSpPr>
          <p:nvPr userDrawn="1"/>
        </p:nvSpPr>
        <p:spPr bwMode="auto">
          <a:xfrm>
            <a:off x="0" y="1600200"/>
            <a:ext cx="914400" cy="5257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fontAlgn="base">
              <a:spcBef>
                <a:spcPct val="0"/>
              </a:spcBef>
              <a:spcAft>
                <a:spcPct val="0"/>
              </a:spcAft>
            </a:pPr>
            <a:endParaRPr lang="en-US" sz="2400" dirty="0">
              <a:solidFill>
                <a:srgbClr val="000000"/>
              </a:solidFill>
              <a:latin typeface="KeplerRegular" pitchFamily="2" charset="0"/>
              <a:ea typeface="ＭＳ Ｐゴシック" pitchFamily="34" charset="-128"/>
            </a:endParaRPr>
          </a:p>
        </p:txBody>
      </p:sp>
      <p:sp>
        <p:nvSpPr>
          <p:cNvPr id="2054" name="Rectangle 7"/>
          <p:cNvSpPr>
            <a:spLocks noChangeArrowheads="1"/>
          </p:cNvSpPr>
          <p:nvPr userDrawn="1"/>
        </p:nvSpPr>
        <p:spPr bwMode="auto">
          <a:xfrm>
            <a:off x="0" y="0"/>
            <a:ext cx="914400" cy="1524000"/>
          </a:xfrm>
          <a:prstGeom prst="rect">
            <a:avLst/>
          </a:prstGeom>
          <a:solidFill>
            <a:schemeClr val="bg2">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fontAlgn="base">
              <a:spcBef>
                <a:spcPct val="0"/>
              </a:spcBef>
              <a:spcAft>
                <a:spcPct val="0"/>
              </a:spcAft>
            </a:pPr>
            <a:endParaRPr lang="en-US" sz="2400" dirty="0">
              <a:solidFill>
                <a:srgbClr val="000000"/>
              </a:solidFill>
              <a:latin typeface="KeplerRegular" pitchFamily="2" charset="0"/>
              <a:ea typeface="ＭＳ Ｐゴシック" pitchFamily="34" charset="-128"/>
            </a:endParaRPr>
          </a:p>
        </p:txBody>
      </p:sp>
    </p:spTree>
    <p:extLst>
      <p:ext uri="{BB962C8B-B14F-4D97-AF65-F5344CB8AC3E}">
        <p14:creationId xmlns:p14="http://schemas.microsoft.com/office/powerpoint/2010/main" val="13411572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rtl="0" eaLnBrk="0" fontAlgn="base" hangingPunct="0">
        <a:spcBef>
          <a:spcPct val="0"/>
        </a:spcBef>
        <a:spcAft>
          <a:spcPct val="0"/>
        </a:spcAft>
        <a:defRPr sz="3000">
          <a:solidFill>
            <a:schemeClr val="tx1"/>
          </a:solidFill>
          <a:latin typeface="+mj-lt"/>
          <a:ea typeface="+mj-ea"/>
          <a:cs typeface="+mj-cs"/>
        </a:defRPr>
      </a:lvl1pPr>
      <a:lvl2pPr algn="l" rtl="0" eaLnBrk="0" fontAlgn="base" hangingPunct="0">
        <a:spcBef>
          <a:spcPct val="0"/>
        </a:spcBef>
        <a:spcAft>
          <a:spcPct val="0"/>
        </a:spcAft>
        <a:defRPr sz="3000">
          <a:solidFill>
            <a:schemeClr val="tx1"/>
          </a:solidFill>
          <a:latin typeface="FrutigerBold" pitchFamily="2" charset="0"/>
          <a:ea typeface="Arial" charset="0"/>
          <a:cs typeface="Arial" charset="0"/>
        </a:defRPr>
      </a:lvl2pPr>
      <a:lvl3pPr algn="l" rtl="0" eaLnBrk="0" fontAlgn="base" hangingPunct="0">
        <a:spcBef>
          <a:spcPct val="0"/>
        </a:spcBef>
        <a:spcAft>
          <a:spcPct val="0"/>
        </a:spcAft>
        <a:defRPr sz="3000">
          <a:solidFill>
            <a:schemeClr val="tx1"/>
          </a:solidFill>
          <a:latin typeface="FrutigerBold" pitchFamily="2" charset="0"/>
          <a:ea typeface="Arial" charset="0"/>
          <a:cs typeface="Arial" charset="0"/>
        </a:defRPr>
      </a:lvl3pPr>
      <a:lvl4pPr algn="l" rtl="0" eaLnBrk="0" fontAlgn="base" hangingPunct="0">
        <a:spcBef>
          <a:spcPct val="0"/>
        </a:spcBef>
        <a:spcAft>
          <a:spcPct val="0"/>
        </a:spcAft>
        <a:defRPr sz="3000">
          <a:solidFill>
            <a:schemeClr val="tx1"/>
          </a:solidFill>
          <a:latin typeface="FrutigerBold" pitchFamily="2" charset="0"/>
          <a:ea typeface="Arial" charset="0"/>
          <a:cs typeface="Arial" charset="0"/>
        </a:defRPr>
      </a:lvl4pPr>
      <a:lvl5pPr algn="l" rtl="0" eaLnBrk="0" fontAlgn="base" hangingPunct="0">
        <a:spcBef>
          <a:spcPct val="0"/>
        </a:spcBef>
        <a:spcAft>
          <a:spcPct val="0"/>
        </a:spcAft>
        <a:defRPr sz="3000">
          <a:solidFill>
            <a:schemeClr val="tx1"/>
          </a:solidFill>
          <a:latin typeface="FrutigerBold" pitchFamily="2" charset="0"/>
          <a:ea typeface="Arial" charset="0"/>
          <a:cs typeface="Arial" charset="0"/>
        </a:defRPr>
      </a:lvl5pPr>
      <a:lvl6pPr marL="457200" algn="l" rtl="0" fontAlgn="base">
        <a:spcBef>
          <a:spcPct val="0"/>
        </a:spcBef>
        <a:spcAft>
          <a:spcPct val="0"/>
        </a:spcAft>
        <a:defRPr sz="3000">
          <a:solidFill>
            <a:schemeClr val="tx1"/>
          </a:solidFill>
          <a:latin typeface="FrutigerBold" pitchFamily="2" charset="0"/>
          <a:ea typeface="Arial" charset="0"/>
          <a:cs typeface="Arial" charset="0"/>
        </a:defRPr>
      </a:lvl6pPr>
      <a:lvl7pPr marL="914400" algn="l" rtl="0" fontAlgn="base">
        <a:spcBef>
          <a:spcPct val="0"/>
        </a:spcBef>
        <a:spcAft>
          <a:spcPct val="0"/>
        </a:spcAft>
        <a:defRPr sz="3000">
          <a:solidFill>
            <a:schemeClr val="tx1"/>
          </a:solidFill>
          <a:latin typeface="FrutigerBold" pitchFamily="2" charset="0"/>
          <a:ea typeface="Arial" charset="0"/>
          <a:cs typeface="Arial" charset="0"/>
        </a:defRPr>
      </a:lvl7pPr>
      <a:lvl8pPr marL="1371600" algn="l" rtl="0" fontAlgn="base">
        <a:spcBef>
          <a:spcPct val="0"/>
        </a:spcBef>
        <a:spcAft>
          <a:spcPct val="0"/>
        </a:spcAft>
        <a:defRPr sz="3000">
          <a:solidFill>
            <a:schemeClr val="tx1"/>
          </a:solidFill>
          <a:latin typeface="FrutigerBold" pitchFamily="2" charset="0"/>
          <a:ea typeface="Arial" charset="0"/>
          <a:cs typeface="Arial" charset="0"/>
        </a:defRPr>
      </a:lvl8pPr>
      <a:lvl9pPr marL="1828800" algn="l" rtl="0" fontAlgn="base">
        <a:spcBef>
          <a:spcPct val="0"/>
        </a:spcBef>
        <a:spcAft>
          <a:spcPct val="0"/>
        </a:spcAft>
        <a:defRPr sz="3000">
          <a:solidFill>
            <a:schemeClr val="tx1"/>
          </a:solidFill>
          <a:latin typeface="FrutigerBold" pitchFamily="2" charset="0"/>
          <a:ea typeface="Arial" charset="0"/>
          <a:cs typeface="Arial" charset="0"/>
        </a:defRPr>
      </a:lvl9pPr>
    </p:titleStyle>
    <p:bodyStyle>
      <a:lvl1pPr marL="342900" indent="-342900" algn="l" rtl="0" eaLnBrk="0" fontAlgn="base" hangingPunct="0">
        <a:spcBef>
          <a:spcPct val="100000"/>
        </a:spcBef>
        <a:spcAft>
          <a:spcPct val="0"/>
        </a:spcAft>
        <a:defRPr sz="2600">
          <a:solidFill>
            <a:schemeClr val="tx1"/>
          </a:solidFill>
          <a:latin typeface="+mn-lt"/>
          <a:ea typeface="+mn-ea"/>
          <a:cs typeface="+mn-cs"/>
        </a:defRPr>
      </a:lvl1pPr>
      <a:lvl2pPr marL="6350" indent="-4763" algn="l" rtl="0" eaLnBrk="0" fontAlgn="base" hangingPunct="0">
        <a:spcBef>
          <a:spcPct val="65000"/>
        </a:spcBef>
        <a:spcAft>
          <a:spcPct val="0"/>
        </a:spcAft>
        <a:defRPr sz="2400">
          <a:solidFill>
            <a:schemeClr val="tx1"/>
          </a:solidFill>
          <a:latin typeface="KeplerRegular" pitchFamily="2" charset="0"/>
          <a:ea typeface="+mn-ea"/>
          <a:cs typeface="+mn-cs"/>
        </a:defRPr>
      </a:lvl2pPr>
      <a:lvl3pPr marL="236538" indent="-228600" algn="l" rtl="0" eaLnBrk="0" fontAlgn="base" hangingPunct="0">
        <a:spcBef>
          <a:spcPct val="40000"/>
        </a:spcBef>
        <a:spcAft>
          <a:spcPct val="0"/>
        </a:spcAft>
        <a:buChar char="•"/>
        <a:defRPr sz="2400">
          <a:solidFill>
            <a:schemeClr val="tx1"/>
          </a:solidFill>
          <a:latin typeface="KeplerRegular" pitchFamily="2" charset="0"/>
          <a:ea typeface="+mn-ea"/>
          <a:cs typeface="+mn-cs"/>
        </a:defRPr>
      </a:lvl3pPr>
      <a:lvl4pPr marL="466725" indent="-228600" algn="l" rtl="0" eaLnBrk="0" fontAlgn="base" hangingPunct="0">
        <a:spcBef>
          <a:spcPct val="20000"/>
        </a:spcBef>
        <a:spcAft>
          <a:spcPct val="0"/>
        </a:spcAft>
        <a:buSzPct val="90000"/>
        <a:buChar char="•"/>
        <a:defRPr sz="2200">
          <a:solidFill>
            <a:schemeClr val="tx1"/>
          </a:solidFill>
          <a:latin typeface="KeplerRegular" pitchFamily="2" charset="0"/>
          <a:ea typeface="+mn-ea"/>
          <a:cs typeface="+mn-cs"/>
        </a:defRPr>
      </a:lvl4pPr>
      <a:lvl5pPr marL="696913" indent="-228600" algn="l" rtl="0" eaLnBrk="0" fontAlgn="base" hangingPunct="0">
        <a:spcBef>
          <a:spcPct val="10000"/>
        </a:spcBef>
        <a:spcAft>
          <a:spcPct val="0"/>
        </a:spcAft>
        <a:buSzPct val="90000"/>
        <a:buChar char="•"/>
        <a:defRPr sz="2200">
          <a:solidFill>
            <a:schemeClr val="tx1"/>
          </a:solidFill>
          <a:latin typeface="KeplerRegular" pitchFamily="2" charset="0"/>
          <a:ea typeface="+mn-ea"/>
          <a:cs typeface="+mn-cs"/>
        </a:defRPr>
      </a:lvl5pPr>
      <a:lvl6pPr marL="1154113" indent="-228600" algn="l" rtl="0" fontAlgn="base">
        <a:spcBef>
          <a:spcPct val="10000"/>
        </a:spcBef>
        <a:spcAft>
          <a:spcPct val="0"/>
        </a:spcAft>
        <a:buSzPct val="90000"/>
        <a:buChar char="•"/>
        <a:defRPr sz="2200">
          <a:solidFill>
            <a:schemeClr val="tx1"/>
          </a:solidFill>
          <a:latin typeface="KeplerRegular" pitchFamily="2" charset="0"/>
          <a:ea typeface="+mn-ea"/>
          <a:cs typeface="+mn-cs"/>
        </a:defRPr>
      </a:lvl6pPr>
      <a:lvl7pPr marL="1611313" indent="-228600" algn="l" rtl="0" fontAlgn="base">
        <a:spcBef>
          <a:spcPct val="10000"/>
        </a:spcBef>
        <a:spcAft>
          <a:spcPct val="0"/>
        </a:spcAft>
        <a:buSzPct val="90000"/>
        <a:buChar char="•"/>
        <a:defRPr sz="2200">
          <a:solidFill>
            <a:schemeClr val="tx1"/>
          </a:solidFill>
          <a:latin typeface="KeplerRegular" pitchFamily="2" charset="0"/>
          <a:ea typeface="+mn-ea"/>
          <a:cs typeface="+mn-cs"/>
        </a:defRPr>
      </a:lvl7pPr>
      <a:lvl8pPr marL="2068513" indent="-228600" algn="l" rtl="0" fontAlgn="base">
        <a:spcBef>
          <a:spcPct val="10000"/>
        </a:spcBef>
        <a:spcAft>
          <a:spcPct val="0"/>
        </a:spcAft>
        <a:buSzPct val="90000"/>
        <a:buChar char="•"/>
        <a:defRPr sz="2200">
          <a:solidFill>
            <a:schemeClr val="tx1"/>
          </a:solidFill>
          <a:latin typeface="KeplerRegular" pitchFamily="2" charset="0"/>
          <a:ea typeface="+mn-ea"/>
          <a:cs typeface="+mn-cs"/>
        </a:defRPr>
      </a:lvl8pPr>
      <a:lvl9pPr marL="2525713" indent="-228600" algn="l" rtl="0" fontAlgn="base">
        <a:spcBef>
          <a:spcPct val="10000"/>
        </a:spcBef>
        <a:spcAft>
          <a:spcPct val="0"/>
        </a:spcAft>
        <a:buSzPct val="90000"/>
        <a:buChar char="•"/>
        <a:defRPr sz="2200">
          <a:solidFill>
            <a:schemeClr val="tx1"/>
          </a:solidFill>
          <a:latin typeface="KeplerRegular" pitchFamily="2" charset="0"/>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application&#10;&#10;Description automatically generated">
            <a:extLst>
              <a:ext uri="{FF2B5EF4-FFF2-40B4-BE49-F238E27FC236}">
                <a16:creationId xmlns:a16="http://schemas.microsoft.com/office/drawing/2014/main" id="{611F2517-1C62-4E5E-BA5A-A7159ECBEF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440628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a:extLst>
              <a:ext uri="{FF2B5EF4-FFF2-40B4-BE49-F238E27FC236}">
                <a16:creationId xmlns:a16="http://schemas.microsoft.com/office/drawing/2014/main" id="{36DB7119-0CB2-4017-B0AA-5D5F8576CF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131619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diagram, funnel chart&#10;&#10;Description automatically generated">
            <a:extLst>
              <a:ext uri="{FF2B5EF4-FFF2-40B4-BE49-F238E27FC236}">
                <a16:creationId xmlns:a16="http://schemas.microsoft.com/office/drawing/2014/main" id="{D4B9BFDF-876B-4037-BC5A-BB11EA3E4E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006208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62F474F9-698D-48BC-B3E9-9859785911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249222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 histogram&#10;&#10;Description automatically generated">
            <a:extLst>
              <a:ext uri="{FF2B5EF4-FFF2-40B4-BE49-F238E27FC236}">
                <a16:creationId xmlns:a16="http://schemas.microsoft.com/office/drawing/2014/main" id="{1A485D77-A0FF-49E1-8BD2-B3D00C9E86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847492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B5B38CEF-2524-4A2B-8417-B99EBB4299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24901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chart&#10;&#10;Description automatically generated">
            <a:extLst>
              <a:ext uri="{FF2B5EF4-FFF2-40B4-BE49-F238E27FC236}">
                <a16:creationId xmlns:a16="http://schemas.microsoft.com/office/drawing/2014/main" id="{3AC932A1-9D7C-4492-80E9-4B412761C4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892454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bar chart&#10;&#10;Description automatically generated">
            <a:extLst>
              <a:ext uri="{FF2B5EF4-FFF2-40B4-BE49-F238E27FC236}">
                <a16:creationId xmlns:a16="http://schemas.microsoft.com/office/drawing/2014/main" id="{DD4D3DBC-0DD9-47F2-85E7-69E88D07FE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02803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D2F010E0-0B56-4E7D-9942-F0B1033C99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08727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iagram&#10;&#10;Description automatically generated">
            <a:extLst>
              <a:ext uri="{FF2B5EF4-FFF2-40B4-BE49-F238E27FC236}">
                <a16:creationId xmlns:a16="http://schemas.microsoft.com/office/drawing/2014/main" id="{714DC19C-AE1F-41CE-93EE-2E0443C437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66188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hart&#10;&#10;Description automatically generated">
            <a:extLst>
              <a:ext uri="{FF2B5EF4-FFF2-40B4-BE49-F238E27FC236}">
                <a16:creationId xmlns:a16="http://schemas.microsoft.com/office/drawing/2014/main" id="{BDF3F84C-37D0-4BB9-841B-EE7754AF53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408955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209B562E-12B8-42C9-A191-BB9752DD42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681654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able&#10;&#10;Description automatically generated">
            <a:extLst>
              <a:ext uri="{FF2B5EF4-FFF2-40B4-BE49-F238E27FC236}">
                <a16:creationId xmlns:a16="http://schemas.microsoft.com/office/drawing/2014/main" id="{F05268AB-BA46-431C-AA06-E0476761DC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170718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bar chart&#10;&#10;Description automatically generated">
            <a:extLst>
              <a:ext uri="{FF2B5EF4-FFF2-40B4-BE49-F238E27FC236}">
                <a16:creationId xmlns:a16="http://schemas.microsoft.com/office/drawing/2014/main" id="{EEF8A370-A13B-4EAE-A1B1-7D362BF36E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53129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bar chart&#10;&#10;Description automatically generated">
            <a:extLst>
              <a:ext uri="{FF2B5EF4-FFF2-40B4-BE49-F238E27FC236}">
                <a16:creationId xmlns:a16="http://schemas.microsoft.com/office/drawing/2014/main" id="{555342F5-994C-4152-BB7B-FE532104DE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081893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10;&#10;Description automatically generated">
            <a:extLst>
              <a:ext uri="{FF2B5EF4-FFF2-40B4-BE49-F238E27FC236}">
                <a16:creationId xmlns:a16="http://schemas.microsoft.com/office/drawing/2014/main" id="{701E9113-8F7E-4B64-8178-8D22A9F541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34475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10;&#10;Description automatically generated">
            <a:extLst>
              <a:ext uri="{FF2B5EF4-FFF2-40B4-BE49-F238E27FC236}">
                <a16:creationId xmlns:a16="http://schemas.microsoft.com/office/drawing/2014/main" id="{0F1B7B9B-A46E-4B50-B6CB-13672AAF45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53241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line chart&#10;&#10;Description automatically generated">
            <a:extLst>
              <a:ext uri="{FF2B5EF4-FFF2-40B4-BE49-F238E27FC236}">
                <a16:creationId xmlns:a16="http://schemas.microsoft.com/office/drawing/2014/main" id="{34280AEE-E308-433A-A34C-DD2E2167E9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286584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bar chart&#10;&#10;Description automatically generated">
            <a:extLst>
              <a:ext uri="{FF2B5EF4-FFF2-40B4-BE49-F238E27FC236}">
                <a16:creationId xmlns:a16="http://schemas.microsoft.com/office/drawing/2014/main" id="{5D4C0986-7314-4CD3-B9A7-8F879299D6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48895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a:extLst>
              <a:ext uri="{FF2B5EF4-FFF2-40B4-BE49-F238E27FC236}">
                <a16:creationId xmlns:a16="http://schemas.microsoft.com/office/drawing/2014/main" id="{AE15D087-42DF-49A9-A9A1-D9CE31BEE4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5558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a:extLst>
              <a:ext uri="{FF2B5EF4-FFF2-40B4-BE49-F238E27FC236}">
                <a16:creationId xmlns:a16="http://schemas.microsoft.com/office/drawing/2014/main" id="{BE02AB87-DA12-4892-8C9D-08D7AFFA07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33953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a:extLst>
              <a:ext uri="{FF2B5EF4-FFF2-40B4-BE49-F238E27FC236}">
                <a16:creationId xmlns:a16="http://schemas.microsoft.com/office/drawing/2014/main" id="{EB8C4CA8-596F-430F-ADA4-0201FF8C6B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8229496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C41E3A"/>
      </a:dk2>
      <a:lt2>
        <a:srgbClr val="0038A8"/>
      </a:lt2>
      <a:accent1>
        <a:srgbClr val="CCCCCC"/>
      </a:accent1>
      <a:accent2>
        <a:srgbClr val="67097F"/>
      </a:accent2>
      <a:accent3>
        <a:srgbClr val="FFFFFF"/>
      </a:accent3>
      <a:accent4>
        <a:srgbClr val="000000"/>
      </a:accent4>
      <a:accent5>
        <a:srgbClr val="E2E2E2"/>
      </a:accent5>
      <a:accent6>
        <a:srgbClr val="5D0772"/>
      </a:accent6>
      <a:hlink>
        <a:srgbClr val="F9A71D"/>
      </a:hlink>
      <a:folHlink>
        <a:srgbClr val="ABCC25"/>
      </a:folHlink>
    </a:clrScheme>
    <a:fontScheme name="1_Default Design">
      <a:majorFont>
        <a:latin typeface="FrutigerBold"/>
        <a:ea typeface="Arial"/>
        <a:cs typeface="Arial"/>
      </a:majorFont>
      <a:minorFont>
        <a:latin typeface="FrutigerBold"/>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KeplerRegular"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KeplerRegular" pitchFamily="2" charset="0"/>
          </a:defRPr>
        </a:defPPr>
      </a:lstStyle>
    </a:lnDef>
  </a:objectDefaults>
  <a:extraClrSchemeLst>
    <a:extraClrScheme>
      <a:clrScheme name="1_Default Design 1">
        <a:dk1>
          <a:srgbClr val="000000"/>
        </a:dk1>
        <a:lt1>
          <a:srgbClr val="FFFFFF"/>
        </a:lt1>
        <a:dk2>
          <a:srgbClr val="C41E3A"/>
        </a:dk2>
        <a:lt2>
          <a:srgbClr val="0038A8"/>
        </a:lt2>
        <a:accent1>
          <a:srgbClr val="CCCCCC"/>
        </a:accent1>
        <a:accent2>
          <a:srgbClr val="67097F"/>
        </a:accent2>
        <a:accent3>
          <a:srgbClr val="FFFFFF"/>
        </a:accent3>
        <a:accent4>
          <a:srgbClr val="000000"/>
        </a:accent4>
        <a:accent5>
          <a:srgbClr val="E2E2E2"/>
        </a:accent5>
        <a:accent6>
          <a:srgbClr val="5D0772"/>
        </a:accent6>
        <a:hlink>
          <a:srgbClr val="F9A71D"/>
        </a:hlink>
        <a:folHlink>
          <a:srgbClr val="ABCC25"/>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C41E3A"/>
        </a:lt1>
        <a:dk2>
          <a:srgbClr val="FFFFFF"/>
        </a:dk2>
        <a:lt2>
          <a:srgbClr val="0038A8"/>
        </a:lt2>
        <a:accent1>
          <a:srgbClr val="CCCCCC"/>
        </a:accent1>
        <a:accent2>
          <a:srgbClr val="67097F"/>
        </a:accent2>
        <a:accent3>
          <a:srgbClr val="DEABAE"/>
        </a:accent3>
        <a:accent4>
          <a:srgbClr val="000000"/>
        </a:accent4>
        <a:accent5>
          <a:srgbClr val="E2E2E2"/>
        </a:accent5>
        <a:accent6>
          <a:srgbClr val="5D0772"/>
        </a:accent6>
        <a:hlink>
          <a:srgbClr val="F9A71D"/>
        </a:hlink>
        <a:folHlink>
          <a:srgbClr val="ABCC25"/>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0038A8"/>
        </a:lt1>
        <a:dk2>
          <a:srgbClr val="C41E3A"/>
        </a:dk2>
        <a:lt2>
          <a:srgbClr val="FFFFFF"/>
        </a:lt2>
        <a:accent1>
          <a:srgbClr val="CCCCCC"/>
        </a:accent1>
        <a:accent2>
          <a:srgbClr val="67097F"/>
        </a:accent2>
        <a:accent3>
          <a:srgbClr val="AAAED1"/>
        </a:accent3>
        <a:accent4>
          <a:srgbClr val="000000"/>
        </a:accent4>
        <a:accent5>
          <a:srgbClr val="E2E2E2"/>
        </a:accent5>
        <a:accent6>
          <a:srgbClr val="5D0772"/>
        </a:accent6>
        <a:hlink>
          <a:srgbClr val="F9A71D"/>
        </a:hlink>
        <a:folHlink>
          <a:srgbClr val="ABCC2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93575</TotalTime>
  <Words>2066</Words>
  <Application>Microsoft Office PowerPoint</Application>
  <PresentationFormat>On-screen Show (4:3)</PresentationFormat>
  <Paragraphs>56</Paragraphs>
  <Slides>22</Slides>
  <Notes>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FrutigerBold</vt:lpstr>
      <vt:lpstr>KeplerRegular</vt:lpstr>
      <vt:lpstr>1_Office Theme</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American Cancer Society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Siegel</dc:creator>
  <cp:lastModifiedBy>Kim D. Miller</cp:lastModifiedBy>
  <cp:revision>605</cp:revision>
  <cp:lastPrinted>2018-12-17T19:39:00Z</cp:lastPrinted>
  <dcterms:created xsi:type="dcterms:W3CDTF">2014-02-20T21:53:16Z</dcterms:created>
  <dcterms:modified xsi:type="dcterms:W3CDTF">2022-01-11T14:19:34Z</dcterms:modified>
</cp:coreProperties>
</file>